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xlsx" ContentType="application/vnd.openxmlformats-officedocument.spreadsheetml.shee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notesSlides/notesSlide22.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7"/>
  </p:notesMasterIdLst>
  <p:handoutMasterIdLst>
    <p:handoutMasterId r:id="rId28"/>
  </p:handoutMasterIdLst>
  <p:sldIdLst>
    <p:sldId id="285" r:id="rId2"/>
    <p:sldId id="258" r:id="rId3"/>
    <p:sldId id="295" r:id="rId4"/>
    <p:sldId id="296" r:id="rId5"/>
    <p:sldId id="297" r:id="rId6"/>
    <p:sldId id="299" r:id="rId7"/>
    <p:sldId id="306" r:id="rId8"/>
    <p:sldId id="289" r:id="rId9"/>
    <p:sldId id="291" r:id="rId10"/>
    <p:sldId id="292" r:id="rId11"/>
    <p:sldId id="293" r:id="rId12"/>
    <p:sldId id="294" r:id="rId13"/>
    <p:sldId id="277" r:id="rId14"/>
    <p:sldId id="278" r:id="rId15"/>
    <p:sldId id="307" r:id="rId16"/>
    <p:sldId id="290" r:id="rId17"/>
    <p:sldId id="300" r:id="rId18"/>
    <p:sldId id="301" r:id="rId19"/>
    <p:sldId id="302" r:id="rId20"/>
    <p:sldId id="308" r:id="rId21"/>
    <p:sldId id="304" r:id="rId22"/>
    <p:sldId id="305" r:id="rId23"/>
    <p:sldId id="287" r:id="rId24"/>
    <p:sldId id="280" r:id="rId25"/>
    <p:sldId id="286" r:id="rId26"/>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itchFamily="-110" charset="0"/>
        <a:ea typeface="+mn-ea"/>
        <a:cs typeface="+mn-cs"/>
      </a:defRPr>
    </a:lvl1pPr>
    <a:lvl2pPr marL="457200" algn="l" rtl="0" eaLnBrk="0" fontAlgn="base" hangingPunct="0">
      <a:spcBef>
        <a:spcPct val="0"/>
      </a:spcBef>
      <a:spcAft>
        <a:spcPct val="0"/>
      </a:spcAft>
      <a:defRPr sz="2400" kern="1200">
        <a:solidFill>
          <a:schemeClr val="tx1"/>
        </a:solidFill>
        <a:latin typeface="Arial" pitchFamily="-110" charset="0"/>
        <a:ea typeface="+mn-ea"/>
        <a:cs typeface="+mn-cs"/>
      </a:defRPr>
    </a:lvl2pPr>
    <a:lvl3pPr marL="914400" algn="l" rtl="0" eaLnBrk="0" fontAlgn="base" hangingPunct="0">
      <a:spcBef>
        <a:spcPct val="0"/>
      </a:spcBef>
      <a:spcAft>
        <a:spcPct val="0"/>
      </a:spcAft>
      <a:defRPr sz="2400" kern="1200">
        <a:solidFill>
          <a:schemeClr val="tx1"/>
        </a:solidFill>
        <a:latin typeface="Arial" pitchFamily="-110" charset="0"/>
        <a:ea typeface="+mn-ea"/>
        <a:cs typeface="+mn-cs"/>
      </a:defRPr>
    </a:lvl3pPr>
    <a:lvl4pPr marL="1371600" algn="l" rtl="0" eaLnBrk="0" fontAlgn="base" hangingPunct="0">
      <a:spcBef>
        <a:spcPct val="0"/>
      </a:spcBef>
      <a:spcAft>
        <a:spcPct val="0"/>
      </a:spcAft>
      <a:defRPr sz="2400" kern="1200">
        <a:solidFill>
          <a:schemeClr val="tx1"/>
        </a:solidFill>
        <a:latin typeface="Arial" pitchFamily="-110" charset="0"/>
        <a:ea typeface="+mn-ea"/>
        <a:cs typeface="+mn-cs"/>
      </a:defRPr>
    </a:lvl4pPr>
    <a:lvl5pPr marL="1828800" algn="l" rtl="0" eaLnBrk="0" fontAlgn="base" hangingPunct="0">
      <a:spcBef>
        <a:spcPct val="0"/>
      </a:spcBef>
      <a:spcAft>
        <a:spcPct val="0"/>
      </a:spcAft>
      <a:defRPr sz="2400" kern="1200">
        <a:solidFill>
          <a:schemeClr val="tx1"/>
        </a:solidFill>
        <a:latin typeface="Arial" pitchFamily="-110" charset="0"/>
        <a:ea typeface="+mn-ea"/>
        <a:cs typeface="+mn-cs"/>
      </a:defRPr>
    </a:lvl5pPr>
    <a:lvl6pPr marL="2286000" algn="l" defTabSz="457200" rtl="0" eaLnBrk="1" latinLnBrk="0" hangingPunct="1">
      <a:defRPr sz="2400" kern="1200">
        <a:solidFill>
          <a:schemeClr val="tx1"/>
        </a:solidFill>
        <a:latin typeface="Arial" pitchFamily="-110" charset="0"/>
        <a:ea typeface="+mn-ea"/>
        <a:cs typeface="+mn-cs"/>
      </a:defRPr>
    </a:lvl6pPr>
    <a:lvl7pPr marL="2743200" algn="l" defTabSz="457200" rtl="0" eaLnBrk="1" latinLnBrk="0" hangingPunct="1">
      <a:defRPr sz="2400" kern="1200">
        <a:solidFill>
          <a:schemeClr val="tx1"/>
        </a:solidFill>
        <a:latin typeface="Arial" pitchFamily="-110" charset="0"/>
        <a:ea typeface="+mn-ea"/>
        <a:cs typeface="+mn-cs"/>
      </a:defRPr>
    </a:lvl7pPr>
    <a:lvl8pPr marL="3200400" algn="l" defTabSz="457200" rtl="0" eaLnBrk="1" latinLnBrk="0" hangingPunct="1">
      <a:defRPr sz="2400" kern="1200">
        <a:solidFill>
          <a:schemeClr val="tx1"/>
        </a:solidFill>
        <a:latin typeface="Arial" pitchFamily="-110" charset="0"/>
        <a:ea typeface="+mn-ea"/>
        <a:cs typeface="+mn-cs"/>
      </a:defRPr>
    </a:lvl8pPr>
    <a:lvl9pPr marL="3657600" algn="l" defTabSz="457200" rtl="0" eaLnBrk="1" latinLnBrk="0" hangingPunct="1">
      <a:defRPr sz="2400" kern="1200">
        <a:solidFill>
          <a:schemeClr val="tx1"/>
        </a:solidFill>
        <a:latin typeface="Arial" pitchFamily="-110"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92" d="100"/>
          <a:sy n="92" d="100"/>
        </p:scale>
        <p:origin x="-1864" y="-120"/>
      </p:cViewPr>
      <p:guideLst>
        <p:guide orient="horz" pos="2160"/>
        <p:guide pos="2880"/>
      </p:guideLst>
    </p:cSldViewPr>
  </p:slideViewPr>
  <p:notesTextViewPr>
    <p:cViewPr>
      <p:scale>
        <a:sx n="100" d="100"/>
        <a:sy n="100" d="100"/>
      </p:scale>
      <p:origin x="0" y="0"/>
    </p:cViewPr>
  </p:notesTextViewPr>
  <p:sorterViewPr>
    <p:cViewPr>
      <p:scale>
        <a:sx n="63" d="100"/>
        <a:sy n="63"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handoutMaster" Target="handoutMasters/handoutMaster1.xml"/><Relationship Id="rId2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1" Type="http://schemas.openxmlformats.org/officeDocument/2006/relationships/oleObject" Target="file:///\\txgridfs.llgrid.ll.mit.edu\dy23798\matlab\d7nodes\PerformanceData.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dy23798\Documents\MATLAB\SequenceMatching\fasta_parser\buffer%20size%20test.xlsx" TargetMode="Externa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Split vs. No-Split Performance</a:t>
            </a:r>
          </a:p>
        </c:rich>
      </c:tx>
      <c:layout/>
      <c:overlay val="0"/>
    </c:title>
    <c:autoTitleDeleted val="0"/>
    <c:plotArea>
      <c:layout/>
      <c:scatterChart>
        <c:scatterStyle val="lineMarker"/>
        <c:varyColors val="0"/>
        <c:ser>
          <c:idx val="0"/>
          <c:order val="0"/>
          <c:tx>
            <c:strRef>
              <c:f>Sheet1!$A$1</c:f>
              <c:strCache>
                <c:ptCount val="1"/>
                <c:pt idx="0">
                  <c:v>0 Splits, Scale=18, Nfiles=8, 8 tablet servers</c:v>
                </c:pt>
              </c:strCache>
            </c:strRef>
          </c:tx>
          <c:xVal>
            <c:numRef>
              <c:f>Sheet1!$B$2:$G$2</c:f>
              <c:numCache>
                <c:formatCode>General</c:formatCode>
                <c:ptCount val="6"/>
                <c:pt idx="0">
                  <c:v>1.0</c:v>
                </c:pt>
                <c:pt idx="1">
                  <c:v>2.0</c:v>
                </c:pt>
                <c:pt idx="2">
                  <c:v>4.0</c:v>
                </c:pt>
                <c:pt idx="3">
                  <c:v>8.0</c:v>
                </c:pt>
                <c:pt idx="4">
                  <c:v>16.0</c:v>
                </c:pt>
                <c:pt idx="5">
                  <c:v>32.0</c:v>
                </c:pt>
              </c:numCache>
            </c:numRef>
          </c:xVal>
          <c:yVal>
            <c:numRef>
              <c:f>Sheet1!$B$35:$G$35</c:f>
              <c:numCache>
                <c:formatCode>_(* #,##0.0_);_(* \(#,##0.0\);_(* "-"??_);_(@_)</c:formatCode>
                <c:ptCount val="6"/>
                <c:pt idx="0">
                  <c:v>46695.9497</c:v>
                </c:pt>
                <c:pt idx="1">
                  <c:v>61062.46025000001</c:v>
                </c:pt>
                <c:pt idx="2">
                  <c:v>129912.6321</c:v>
                </c:pt>
                <c:pt idx="3">
                  <c:v>166074.536175</c:v>
                </c:pt>
                <c:pt idx="4">
                  <c:v>212344.0836562496</c:v>
                </c:pt>
                <c:pt idx="5">
                  <c:v>228051.808440625</c:v>
                </c:pt>
              </c:numCache>
            </c:numRef>
          </c:yVal>
          <c:smooth val="0"/>
        </c:ser>
        <c:ser>
          <c:idx val="1"/>
          <c:order val="1"/>
          <c:tx>
            <c:strRef>
              <c:f>Sheet1!$A$40</c:f>
              <c:strCache>
                <c:ptCount val="1"/>
                <c:pt idx="0">
                  <c:v>35 Splits, Scale=18, Nfiles=8, 8 tablet servers</c:v>
                </c:pt>
              </c:strCache>
            </c:strRef>
          </c:tx>
          <c:xVal>
            <c:numRef>
              <c:f>Sheet1!$B$2:$G$2</c:f>
              <c:numCache>
                <c:formatCode>General</c:formatCode>
                <c:ptCount val="6"/>
                <c:pt idx="0">
                  <c:v>1.0</c:v>
                </c:pt>
                <c:pt idx="1">
                  <c:v>2.0</c:v>
                </c:pt>
                <c:pt idx="2">
                  <c:v>4.0</c:v>
                </c:pt>
                <c:pt idx="3">
                  <c:v>8.0</c:v>
                </c:pt>
                <c:pt idx="4">
                  <c:v>16.0</c:v>
                </c:pt>
                <c:pt idx="5">
                  <c:v>32.0</c:v>
                </c:pt>
              </c:numCache>
            </c:numRef>
          </c:xVal>
          <c:yVal>
            <c:numRef>
              <c:f>Sheet1!$B$74:$G$74</c:f>
              <c:numCache>
                <c:formatCode>_(* #,##0.0_);_(* \(#,##0.0\);_(* "-"??_);_(@_)</c:formatCode>
                <c:ptCount val="6"/>
                <c:pt idx="0">
                  <c:v>62781.3893</c:v>
                </c:pt>
                <c:pt idx="1">
                  <c:v>114884.1687500001</c:v>
                </c:pt>
                <c:pt idx="2">
                  <c:v>226310.3545749997</c:v>
                </c:pt>
                <c:pt idx="3">
                  <c:v>340450.6699375</c:v>
                </c:pt>
                <c:pt idx="4">
                  <c:v>402887.492612501</c:v>
                </c:pt>
                <c:pt idx="5">
                  <c:v>651312.2505781233</c:v>
                </c:pt>
              </c:numCache>
            </c:numRef>
          </c:yVal>
          <c:smooth val="0"/>
        </c:ser>
        <c:dLbls>
          <c:showLegendKey val="0"/>
          <c:showVal val="0"/>
          <c:showCatName val="0"/>
          <c:showSerName val="0"/>
          <c:showPercent val="0"/>
          <c:showBubbleSize val="0"/>
        </c:dLbls>
        <c:axId val="2075340216"/>
        <c:axId val="2075334664"/>
      </c:scatterChart>
      <c:valAx>
        <c:axId val="2075340216"/>
        <c:scaling>
          <c:logBase val="10.0"/>
          <c:orientation val="minMax"/>
          <c:max val="50.0"/>
          <c:min val="1.0"/>
        </c:scaling>
        <c:delete val="0"/>
        <c:axPos val="b"/>
        <c:title>
          <c:tx>
            <c:rich>
              <a:bodyPr/>
              <a:lstStyle/>
              <a:p>
                <a:pPr>
                  <a:defRPr/>
                </a:pPr>
                <a:r>
                  <a:rPr lang="en-US"/>
                  <a:t>Np,  Number of processors</a:t>
                </a:r>
              </a:p>
            </c:rich>
          </c:tx>
          <c:layout/>
          <c:overlay val="0"/>
        </c:title>
        <c:numFmt formatCode="General" sourceLinked="1"/>
        <c:majorTickMark val="out"/>
        <c:minorTickMark val="cross"/>
        <c:tickLblPos val="nextTo"/>
        <c:crossAx val="2075334664"/>
        <c:crosses val="autoZero"/>
        <c:crossBetween val="midCat"/>
        <c:majorUnit val="10.0"/>
        <c:minorUnit val="10.0"/>
      </c:valAx>
      <c:valAx>
        <c:axId val="2075334664"/>
        <c:scaling>
          <c:orientation val="minMax"/>
          <c:max val="1.0E6"/>
          <c:min val="0.0"/>
        </c:scaling>
        <c:delete val="0"/>
        <c:axPos val="l"/>
        <c:majorGridlines/>
        <c:title>
          <c:tx>
            <c:rich>
              <a:bodyPr rot="-5400000" vert="horz"/>
              <a:lstStyle/>
              <a:p>
                <a:pPr>
                  <a:defRPr/>
                </a:pPr>
                <a:r>
                  <a:rPr lang="en-US"/>
                  <a:t>Ingest Rate (inserts/sec)</a:t>
                </a:r>
              </a:p>
            </c:rich>
          </c:tx>
          <c:layout/>
          <c:overlay val="0"/>
        </c:title>
        <c:numFmt formatCode="0.E+00" sourceLinked="0"/>
        <c:majorTickMark val="out"/>
        <c:minorTickMark val="none"/>
        <c:tickLblPos val="nextTo"/>
        <c:crossAx val="2075340216"/>
        <c:crossesAt val="1.0"/>
        <c:crossBetween val="midCat"/>
        <c:majorUnit val="200000.0"/>
      </c:valAx>
    </c:plotArea>
    <c:legend>
      <c:legendPos val="b"/>
      <c:layout/>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a:t>Extrapolated </a:t>
            </a:r>
            <a:r>
              <a:rPr lang="en-US" dirty="0" smtClean="0"/>
              <a:t>Run </a:t>
            </a:r>
            <a:r>
              <a:rPr lang="en-US" dirty="0"/>
              <a:t>Times</a:t>
            </a:r>
          </a:p>
        </c:rich>
      </c:tx>
      <c:layout/>
      <c:overlay val="0"/>
    </c:title>
    <c:autoTitleDeleted val="0"/>
    <c:plotArea>
      <c:layout/>
      <c:scatterChart>
        <c:scatterStyle val="lineMarker"/>
        <c:varyColors val="0"/>
        <c:ser>
          <c:idx val="0"/>
          <c:order val="0"/>
          <c:tx>
            <c:strRef>
              <c:f>Sheet5!$E$2</c:f>
              <c:strCache>
                <c:ptCount val="1"/>
                <c:pt idx="0">
                  <c:v>hours</c:v>
                </c:pt>
              </c:strCache>
            </c:strRef>
          </c:tx>
          <c:xVal>
            <c:numRef>
              <c:f>Sheet5!$D$3:$D$7</c:f>
              <c:numCache>
                <c:formatCode>General</c:formatCode>
                <c:ptCount val="5"/>
                <c:pt idx="0">
                  <c:v>1.0</c:v>
                </c:pt>
                <c:pt idx="1">
                  <c:v>2.0</c:v>
                </c:pt>
                <c:pt idx="2">
                  <c:v>4.0</c:v>
                </c:pt>
                <c:pt idx="3">
                  <c:v>8.0</c:v>
                </c:pt>
                <c:pt idx="4">
                  <c:v>16.0</c:v>
                </c:pt>
              </c:numCache>
            </c:numRef>
          </c:xVal>
          <c:yVal>
            <c:numRef>
              <c:f>Sheet5!$E$3:$E$7</c:f>
              <c:numCache>
                <c:formatCode>General</c:formatCode>
                <c:ptCount val="5"/>
                <c:pt idx="0">
                  <c:v>49.0</c:v>
                </c:pt>
                <c:pt idx="1">
                  <c:v>35.0</c:v>
                </c:pt>
                <c:pt idx="2">
                  <c:v>16.425</c:v>
                </c:pt>
                <c:pt idx="3">
                  <c:v>10.16408571428572</c:v>
                </c:pt>
                <c:pt idx="4">
                  <c:v>8.504814285714285</c:v>
                </c:pt>
              </c:numCache>
            </c:numRef>
          </c:yVal>
          <c:smooth val="0"/>
        </c:ser>
        <c:dLbls>
          <c:showLegendKey val="0"/>
          <c:showVal val="0"/>
          <c:showCatName val="0"/>
          <c:showSerName val="0"/>
          <c:showPercent val="0"/>
          <c:showBubbleSize val="0"/>
        </c:dLbls>
        <c:axId val="2078743688"/>
        <c:axId val="2078749128"/>
      </c:scatterChart>
      <c:valAx>
        <c:axId val="2078743688"/>
        <c:scaling>
          <c:orientation val="minMax"/>
        </c:scaling>
        <c:delete val="0"/>
        <c:axPos val="b"/>
        <c:title>
          <c:tx>
            <c:rich>
              <a:bodyPr/>
              <a:lstStyle/>
              <a:p>
                <a:pPr>
                  <a:defRPr/>
                </a:pPr>
                <a:r>
                  <a:rPr lang="en-US"/>
                  <a:t>Np</a:t>
                </a:r>
              </a:p>
            </c:rich>
          </c:tx>
          <c:layout/>
          <c:overlay val="0"/>
        </c:title>
        <c:numFmt formatCode="General" sourceLinked="1"/>
        <c:majorTickMark val="out"/>
        <c:minorTickMark val="none"/>
        <c:tickLblPos val="nextTo"/>
        <c:crossAx val="2078749128"/>
        <c:crosses val="autoZero"/>
        <c:crossBetween val="midCat"/>
      </c:valAx>
      <c:valAx>
        <c:axId val="2078749128"/>
        <c:scaling>
          <c:orientation val="minMax"/>
        </c:scaling>
        <c:delete val="0"/>
        <c:axPos val="l"/>
        <c:majorGridlines/>
        <c:title>
          <c:tx>
            <c:rich>
              <a:bodyPr rot="-5400000" vert="horz"/>
              <a:lstStyle/>
              <a:p>
                <a:pPr>
                  <a:defRPr/>
                </a:pPr>
                <a:r>
                  <a:rPr lang="en-US"/>
                  <a:t>Time to Completion (hours)</a:t>
                </a:r>
              </a:p>
            </c:rich>
          </c:tx>
          <c:layout>
            <c:manualLayout>
              <c:xMode val="edge"/>
              <c:yMode val="edge"/>
              <c:x val="0.0382317753717626"/>
              <c:y val="0.16919315403423"/>
            </c:manualLayout>
          </c:layout>
          <c:overlay val="0"/>
        </c:title>
        <c:numFmt formatCode="General" sourceLinked="1"/>
        <c:majorTickMark val="out"/>
        <c:minorTickMark val="none"/>
        <c:tickLblPos val="nextTo"/>
        <c:crossAx val="2078743688"/>
        <c:crosses val="autoZero"/>
        <c:crossBetween val="midCat"/>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scatterChart>
        <c:scatterStyle val="lineMarker"/>
        <c:varyColors val="0"/>
        <c:ser>
          <c:idx val="0"/>
          <c:order val="0"/>
          <c:tx>
            <c:strRef>
              <c:f>Sheet1!$B$1</c:f>
              <c:strCache>
                <c:ptCount val="1"/>
                <c:pt idx="0">
                  <c:v>Y-Value 1</c:v>
                </c:pt>
              </c:strCache>
            </c:strRef>
          </c:tx>
          <c:spPr>
            <a:ln w="47625">
              <a:noFill/>
            </a:ln>
          </c:spPr>
          <c:marker>
            <c:symbol val="circle"/>
            <c:size val="12"/>
            <c:spPr>
              <a:solidFill>
                <a:schemeClr val="accent1">
                  <a:lumMod val="50000"/>
                </a:schemeClr>
              </a:solidFill>
              <a:ln>
                <a:solidFill>
                  <a:schemeClr val="accent1">
                    <a:lumMod val="50000"/>
                  </a:schemeClr>
                </a:solidFill>
              </a:ln>
            </c:spPr>
          </c:marker>
          <c:xVal>
            <c:numRef>
              <c:f>Sheet1!$A$2:$A$4</c:f>
              <c:numCache>
                <c:formatCode>General</c:formatCode>
                <c:ptCount val="3"/>
                <c:pt idx="0">
                  <c:v>862296.0</c:v>
                </c:pt>
                <c:pt idx="1">
                  <c:v>549.0</c:v>
                </c:pt>
                <c:pt idx="2">
                  <c:v>603.0</c:v>
                </c:pt>
              </c:numCache>
            </c:numRef>
          </c:xVal>
          <c:yVal>
            <c:numRef>
              <c:f>Sheet1!$B$2:$B$4</c:f>
              <c:numCache>
                <c:formatCode>General</c:formatCode>
                <c:ptCount val="3"/>
                <c:pt idx="0">
                  <c:v>5820.0</c:v>
                </c:pt>
                <c:pt idx="1">
                  <c:v>8400.0</c:v>
                </c:pt>
                <c:pt idx="2">
                  <c:v>70.0</c:v>
                </c:pt>
              </c:numCache>
            </c:numRef>
          </c:yVal>
          <c:smooth val="0"/>
        </c:ser>
        <c:dLbls>
          <c:showLegendKey val="0"/>
          <c:showVal val="0"/>
          <c:showCatName val="0"/>
          <c:showSerName val="0"/>
          <c:showPercent val="0"/>
          <c:showBubbleSize val="0"/>
        </c:dLbls>
        <c:axId val="2075276616"/>
        <c:axId val="2075287688"/>
      </c:scatterChart>
      <c:valAx>
        <c:axId val="2075276616"/>
        <c:scaling>
          <c:logBase val="10.0"/>
          <c:orientation val="minMax"/>
          <c:min val="100.0"/>
        </c:scaling>
        <c:delete val="0"/>
        <c:axPos val="b"/>
        <c:majorGridlines/>
        <c:minorGridlines/>
        <c:title>
          <c:tx>
            <c:rich>
              <a:bodyPr/>
              <a:lstStyle/>
              <a:p>
                <a:pPr>
                  <a:defRPr b="0" i="0"/>
                </a:pPr>
                <a:r>
                  <a:rPr lang="en-US" b="0" i="0" dirty="0" smtClean="0"/>
                  <a:t>code volume (lines)</a:t>
                </a:r>
                <a:endParaRPr lang="en-US" b="0" i="0" dirty="0"/>
              </a:p>
            </c:rich>
          </c:tx>
          <c:layout/>
          <c:overlay val="0"/>
        </c:title>
        <c:numFmt formatCode="General" sourceLinked="1"/>
        <c:majorTickMark val="out"/>
        <c:minorTickMark val="none"/>
        <c:tickLblPos val="nextTo"/>
        <c:crossAx val="2075287688"/>
        <c:crosses val="autoZero"/>
        <c:crossBetween val="midCat"/>
        <c:majorUnit val="100.0"/>
      </c:valAx>
      <c:valAx>
        <c:axId val="2075287688"/>
        <c:scaling>
          <c:logBase val="10.0"/>
          <c:orientation val="minMax"/>
          <c:min val="10.0"/>
        </c:scaling>
        <c:delete val="0"/>
        <c:axPos val="l"/>
        <c:majorGridlines/>
        <c:minorGridlines/>
        <c:title>
          <c:tx>
            <c:rich>
              <a:bodyPr/>
              <a:lstStyle/>
              <a:p>
                <a:pPr>
                  <a:defRPr b="0" i="0"/>
                </a:pPr>
                <a:r>
                  <a:rPr lang="en-US" b="0" i="0" dirty="0" smtClean="0"/>
                  <a:t>run</a:t>
                </a:r>
                <a:r>
                  <a:rPr lang="en-US" b="0" i="0" baseline="0" dirty="0" smtClean="0"/>
                  <a:t> </a:t>
                </a:r>
                <a:r>
                  <a:rPr lang="en-US" b="0" i="0" dirty="0" smtClean="0"/>
                  <a:t>time</a:t>
                </a:r>
                <a:r>
                  <a:rPr lang="en-US" b="0" i="0" baseline="0" dirty="0" smtClean="0"/>
                  <a:t> (seconds)</a:t>
                </a:r>
                <a:endParaRPr lang="en-US" b="0" i="0" dirty="0"/>
              </a:p>
            </c:rich>
          </c:tx>
          <c:layout/>
          <c:overlay val="0"/>
        </c:title>
        <c:numFmt formatCode="General" sourceLinked="1"/>
        <c:majorTickMark val="out"/>
        <c:minorTickMark val="none"/>
        <c:tickLblPos val="nextTo"/>
        <c:crossAx val="2075276616"/>
        <c:crosses val="autoZero"/>
        <c:crossBetween val="midCat"/>
      </c:valAx>
    </c:plotArea>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defRPr sz="1000" i="1">
                <a:latin typeface="Times New Roman" pitchFamily="-110" charset="0"/>
              </a:defRPr>
            </a:lvl1pPr>
          </a:lstStyle>
          <a:p>
            <a:endParaRPr lang="en-US" altLang="en-US"/>
          </a:p>
        </p:txBody>
      </p:sp>
      <p:sp>
        <p:nvSpPr>
          <p:cNvPr id="307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lgn="r">
              <a:defRPr sz="1000" i="1">
                <a:latin typeface="Times New Roman" pitchFamily="-110" charset="0"/>
              </a:defRPr>
            </a:lvl1pPr>
          </a:lstStyle>
          <a:p>
            <a:endParaRPr lang="en-US" altLang="en-US"/>
          </a:p>
        </p:txBody>
      </p:sp>
      <p:sp>
        <p:nvSpPr>
          <p:cNvPr id="307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defRPr sz="1000" i="1">
                <a:latin typeface="Times New Roman" pitchFamily="-110" charset="0"/>
              </a:defRPr>
            </a:lvl1pPr>
          </a:lstStyle>
          <a:p>
            <a:endParaRPr lang="en-US" altLang="en-US"/>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lgn="r">
              <a:defRPr sz="1000" i="1">
                <a:latin typeface="Times New Roman" pitchFamily="-110" charset="0"/>
              </a:defRPr>
            </a:lvl1pPr>
          </a:lstStyle>
          <a:p>
            <a:fld id="{F294CCFB-749A-2F47-8EBA-00DE4241A432}" type="slidenum">
              <a:rPr lang="en-US" altLang="en-US"/>
              <a:pPr/>
              <a:t>‹#›</a:t>
            </a:fld>
            <a:endParaRPr lang="en-US" altLang="en-US"/>
          </a:p>
        </p:txBody>
      </p:sp>
    </p:spTree>
    <p:extLst>
      <p:ext uri="{BB962C8B-B14F-4D97-AF65-F5344CB8AC3E}">
        <p14:creationId xmlns:p14="http://schemas.microsoft.com/office/powerpoint/2010/main" val="20243235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defRPr sz="1000" i="1">
                <a:latin typeface="Times New Roman" pitchFamily="-110" charset="0"/>
              </a:defRPr>
            </a:lvl1pPr>
          </a:lstStyle>
          <a:p>
            <a:endParaRPr lang="en-US" altLang="en-US"/>
          </a:p>
        </p:txBody>
      </p:sp>
      <p:sp>
        <p:nvSpPr>
          <p:cNvPr id="20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lgn="r">
              <a:defRPr sz="1000" i="1">
                <a:latin typeface="Times New Roman" pitchFamily="-110" charset="0"/>
              </a:defRPr>
            </a:lvl1pPr>
          </a:lstStyle>
          <a:p>
            <a:endParaRPr lang="en-US" altLang="en-US"/>
          </a:p>
        </p:txBody>
      </p:sp>
      <p:sp>
        <p:nvSpPr>
          <p:cNvPr id="2052" name="Rectangle 4"/>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defRPr sz="1000" i="1">
                <a:latin typeface="Times New Roman" pitchFamily="-110" charset="0"/>
              </a:defRPr>
            </a:lvl1pPr>
          </a:lstStyle>
          <a:p>
            <a:endParaRPr lang="en-US" altLang="en-US"/>
          </a:p>
        </p:txBody>
      </p:sp>
      <p:sp>
        <p:nvSpPr>
          <p:cNvPr id="2053" name="Rectangle 5"/>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lgn="r">
              <a:defRPr sz="1000" i="1">
                <a:latin typeface="Times New Roman" pitchFamily="-110" charset="0"/>
              </a:defRPr>
            </a:lvl1pPr>
          </a:lstStyle>
          <a:p>
            <a:fld id="{1783C958-1F1B-2347-8B37-D6BC4B56CB47}" type="slidenum">
              <a:rPr lang="en-US" altLang="en-US"/>
              <a:pPr/>
              <a:t>‹#›</a:t>
            </a:fld>
            <a:endParaRPr lang="en-US" altLang="en-US"/>
          </a:p>
        </p:txBody>
      </p:sp>
      <p:sp>
        <p:nvSpPr>
          <p:cNvPr id="2054" name="Rectangle 6"/>
          <p:cNvSpPr>
            <a:spLocks noGrp="1" noChangeArrowheads="1"/>
          </p:cNvSpPr>
          <p:nvPr>
            <p:ph type="body" sz="quarter" idx="3"/>
          </p:nvPr>
        </p:nvSpPr>
        <p:spPr bwMode="auto">
          <a:xfrm>
            <a:off x="911225" y="4343400"/>
            <a:ext cx="5032375"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055" name="Rectangle 7"/>
          <p:cNvSpPr>
            <a:spLocks noGrp="1" noRot="1" noChangeAspect="1" noChangeArrowheads="1" noTextEdit="1"/>
          </p:cNvSpPr>
          <p:nvPr>
            <p:ph type="sldImg" idx="2"/>
          </p:nvPr>
        </p:nvSpPr>
        <p:spPr bwMode="auto">
          <a:xfrm>
            <a:off x="1152525" y="692150"/>
            <a:ext cx="4552950" cy="3416300"/>
          </a:xfrm>
          <a:prstGeom prst="rect">
            <a:avLst/>
          </a:prstGeom>
          <a:noFill/>
          <a:ln w="12700">
            <a:solidFill>
              <a:schemeClr val="tx1"/>
            </a:solidFill>
            <a:miter lim="800000"/>
            <a:headEnd/>
            <a:tailEnd/>
          </a:ln>
          <a:effectLst/>
        </p:spPr>
      </p:sp>
    </p:spTree>
    <p:extLst>
      <p:ext uri="{BB962C8B-B14F-4D97-AF65-F5344CB8AC3E}">
        <p14:creationId xmlns:p14="http://schemas.microsoft.com/office/powerpoint/2010/main" val="36048723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10"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 slide.</a:t>
            </a:r>
            <a:endParaRPr lang="en-US" dirty="0"/>
          </a:p>
        </p:txBody>
      </p:sp>
      <p:sp>
        <p:nvSpPr>
          <p:cNvPr id="4" name="Slide Number Placeholder 3"/>
          <p:cNvSpPr>
            <a:spLocks noGrp="1"/>
          </p:cNvSpPr>
          <p:nvPr>
            <p:ph type="sldNum" sz="quarter" idx="10"/>
          </p:nvPr>
        </p:nvSpPr>
        <p:spPr/>
        <p:txBody>
          <a:bodyPr/>
          <a:lstStyle/>
          <a:p>
            <a:fld id="{A778FBA5-F957-4CE9-A734-9CFA9C4F5603}" type="slidenum">
              <a:rPr lang="en-US" smtClean="0"/>
              <a:pPr/>
              <a:t>1</a:t>
            </a:fld>
            <a:endParaRPr lang="en-US" dirty="0"/>
          </a:p>
        </p:txBody>
      </p:sp>
    </p:spTree>
    <p:extLst>
      <p:ext uri="{BB962C8B-B14F-4D97-AF65-F5344CB8AC3E}">
        <p14:creationId xmlns:p14="http://schemas.microsoft.com/office/powerpoint/2010/main" val="29339657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0.5%</a:t>
            </a:r>
            <a:r>
              <a:rPr lang="en-US" baseline="0" dirty="0" smtClean="0"/>
              <a:t> of the data nearly all the strong matches can be detected.</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10</a:t>
            </a:fld>
            <a:endParaRPr lang="en-US" altLang="en-US"/>
          </a:p>
        </p:txBody>
      </p:sp>
    </p:spTree>
    <p:extLst>
      <p:ext uri="{BB962C8B-B14F-4D97-AF65-F5344CB8AC3E}">
        <p14:creationId xmlns:p14="http://schemas.microsoft.com/office/powerpoint/2010/main" val="1320078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true</a:t>
            </a:r>
            <a:r>
              <a:rPr lang="en-US" baseline="0" dirty="0" smtClean="0"/>
              <a:t> matches &gt;100 are found.</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11</a:t>
            </a:fld>
            <a:endParaRPr lang="en-US" altLang="en-US"/>
          </a:p>
        </p:txBody>
      </p:sp>
    </p:spTree>
    <p:extLst>
      <p:ext uri="{BB962C8B-B14F-4D97-AF65-F5344CB8AC3E}">
        <p14:creationId xmlns:p14="http://schemas.microsoft.com/office/powerpoint/2010/main" val="22727727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 false alarm rate.</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12</a:t>
            </a:fld>
            <a:endParaRPr lang="en-US" altLang="en-US"/>
          </a:p>
        </p:txBody>
      </p:sp>
    </p:spTree>
    <p:extLst>
      <p:ext uri="{BB962C8B-B14F-4D97-AF65-F5344CB8AC3E}">
        <p14:creationId xmlns:p14="http://schemas.microsoft.com/office/powerpoint/2010/main" val="2415484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 matrix multiplies can be defined which allow the pedigree of the correlations</a:t>
            </a:r>
            <a:r>
              <a:rPr lang="en-US" baseline="0" dirty="0" smtClean="0"/>
              <a:t> to be preserved.</a:t>
            </a:r>
            <a:endParaRPr lang="en-US" dirty="0"/>
          </a:p>
        </p:txBody>
      </p:sp>
      <p:sp>
        <p:nvSpPr>
          <p:cNvPr id="4" name="Slide Number Placeholder 3"/>
          <p:cNvSpPr>
            <a:spLocks noGrp="1"/>
          </p:cNvSpPr>
          <p:nvPr>
            <p:ph type="sldNum" sz="quarter" idx="10"/>
          </p:nvPr>
        </p:nvSpPr>
        <p:spPr/>
        <p:txBody>
          <a:bodyPr/>
          <a:lstStyle/>
          <a:p>
            <a:fld id="{23C12F5A-17D0-4294-9BC5-AB66574BA75E}" type="slidenum">
              <a:rPr lang="en-US" smtClean="0"/>
              <a:pPr/>
              <a:t>13</a:t>
            </a:fld>
            <a:endParaRPr lang="en-US"/>
          </a:p>
        </p:txBody>
      </p:sp>
    </p:spTree>
    <p:extLst>
      <p:ext uri="{BB962C8B-B14F-4D97-AF65-F5344CB8AC3E}">
        <p14:creationId xmlns:p14="http://schemas.microsoft.com/office/powerpoint/2010/main" val="2526682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Lookup</a:t>
            </a:r>
            <a:r>
              <a:rPr lang="en-US" baseline="0" dirty="0" smtClean="0"/>
              <a:t>  achieved by indexing into array.</a:t>
            </a:r>
            <a:endParaRPr lang="en-US" dirty="0"/>
          </a:p>
        </p:txBody>
      </p:sp>
      <p:sp>
        <p:nvSpPr>
          <p:cNvPr id="4" name="Slide Number Placeholder 3"/>
          <p:cNvSpPr>
            <a:spLocks noGrp="1"/>
          </p:cNvSpPr>
          <p:nvPr>
            <p:ph type="sldNum" sz="quarter" idx="10"/>
          </p:nvPr>
        </p:nvSpPr>
        <p:spPr/>
        <p:txBody>
          <a:bodyPr/>
          <a:lstStyle/>
          <a:p>
            <a:fld id="{23C12F5A-17D0-4294-9BC5-AB66574BA75E}" type="slidenum">
              <a:rPr lang="en-US" smtClean="0"/>
              <a:pPr/>
              <a:t>14</a:t>
            </a:fld>
            <a:endParaRPr lang="en-US"/>
          </a:p>
        </p:txBody>
      </p:sp>
    </p:spTree>
    <p:extLst>
      <p:ext uri="{BB962C8B-B14F-4D97-AF65-F5344CB8AC3E}">
        <p14:creationId xmlns:p14="http://schemas.microsoft.com/office/powerpoint/2010/main" val="2526682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Outline</a:t>
            </a:r>
            <a:r>
              <a:rPr lang="en-US" baseline="0" dirty="0" smtClean="0"/>
              <a:t> slide.</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15</a:t>
            </a:fld>
            <a:endParaRPr lang="en-US" altLang="en-US"/>
          </a:p>
        </p:txBody>
      </p:sp>
    </p:spTree>
    <p:extLst>
      <p:ext uri="{BB962C8B-B14F-4D97-AF65-F5344CB8AC3E}">
        <p14:creationId xmlns:p14="http://schemas.microsoft.com/office/powerpoint/2010/main" val="37344918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D4M</a:t>
            </a:r>
            <a:r>
              <a:rPr lang="en-US" baseline="0" dirty="0" smtClean="0"/>
              <a:t> (Dynamic Distributed Dimensional Data Model) provides a uniform way to view and manipulate complex data.</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16</a:t>
            </a:fld>
            <a:endParaRPr lang="en-US" altLang="en-US"/>
          </a:p>
        </p:txBody>
      </p:sp>
    </p:spTree>
    <p:extLst>
      <p:ext uri="{BB962C8B-B14F-4D97-AF65-F5344CB8AC3E}">
        <p14:creationId xmlns:p14="http://schemas.microsoft.com/office/powerpoint/2010/main" val="20048589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Sequence</a:t>
            </a:r>
            <a:r>
              <a:rPr lang="en-US" baseline="0" dirty="0" smtClean="0"/>
              <a:t> matching requires a complete data pipeline.  Parsing data into triples is best done with a compile language.</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17</a:t>
            </a:fld>
            <a:endParaRPr lang="en-US" altLang="en-US"/>
          </a:p>
        </p:txBody>
      </p:sp>
    </p:spTree>
    <p:extLst>
      <p:ext uri="{BB962C8B-B14F-4D97-AF65-F5344CB8AC3E}">
        <p14:creationId xmlns:p14="http://schemas.microsoft.com/office/powerpoint/2010/main" val="26384774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Pre-splitting database tables is essential for parallel performance.</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18</a:t>
            </a:fld>
            <a:endParaRPr lang="en-US" altLang="en-US"/>
          </a:p>
        </p:txBody>
      </p:sp>
    </p:spTree>
    <p:extLst>
      <p:ext uri="{BB962C8B-B14F-4D97-AF65-F5344CB8AC3E}">
        <p14:creationId xmlns:p14="http://schemas.microsoft.com/office/powerpoint/2010/main" val="38020017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7301" eaLnBrk="1" fontAlgn="auto" hangingPunct="1">
              <a:spcBef>
                <a:spcPts val="0"/>
              </a:spcBef>
              <a:spcAft>
                <a:spcPts val="0"/>
              </a:spcAft>
              <a:defRPr/>
            </a:pPr>
            <a:r>
              <a:rPr lang="en-US" dirty="0" smtClean="0"/>
              <a:t>Accumulator columns allow</a:t>
            </a:r>
            <a:r>
              <a:rPr lang="en-US" baseline="0" dirty="0" smtClean="0"/>
              <a:t> counting to be done on insert.</a:t>
            </a:r>
            <a:endParaRPr lang="en-US" dirty="0" smtClean="0"/>
          </a:p>
        </p:txBody>
      </p:sp>
      <p:sp>
        <p:nvSpPr>
          <p:cNvPr id="4" name="Slide Number Placeholder 3"/>
          <p:cNvSpPr>
            <a:spLocks noGrp="1"/>
          </p:cNvSpPr>
          <p:nvPr>
            <p:ph type="sldNum" sz="quarter" idx="10"/>
          </p:nvPr>
        </p:nvSpPr>
        <p:spPr/>
        <p:txBody>
          <a:bodyPr/>
          <a:lstStyle/>
          <a:p>
            <a:fld id="{6DBC3091-AF3E-44D3-AD3E-893AC1177FEB}" type="slidenum">
              <a:rPr lang="en-US" smtClean="0"/>
              <a:pPr/>
              <a:t>19</a:t>
            </a:fld>
            <a:endParaRPr lang="en-US"/>
          </a:p>
        </p:txBody>
      </p:sp>
    </p:spTree>
    <p:extLst>
      <p:ext uri="{BB962C8B-B14F-4D97-AF65-F5344CB8AC3E}">
        <p14:creationId xmlns:p14="http://schemas.microsoft.com/office/powerpoint/2010/main" val="1014675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Outline</a:t>
            </a:r>
            <a:r>
              <a:rPr lang="en-US" baseline="0" dirty="0" smtClean="0"/>
              <a:t> slide.</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a:t>
            </a:fld>
            <a:endParaRPr lang="en-US" altLang="en-US"/>
          </a:p>
        </p:txBody>
      </p:sp>
    </p:spTree>
    <p:extLst>
      <p:ext uri="{BB962C8B-B14F-4D97-AF65-F5344CB8AC3E}">
        <p14:creationId xmlns:p14="http://schemas.microsoft.com/office/powerpoint/2010/main" val="37344918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Outline</a:t>
            </a:r>
            <a:r>
              <a:rPr lang="en-US" baseline="0" dirty="0" smtClean="0"/>
              <a:t> slide.</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20</a:t>
            </a:fld>
            <a:endParaRPr lang="en-US" altLang="en-US"/>
          </a:p>
        </p:txBody>
      </p:sp>
    </p:spTree>
    <p:extLst>
      <p:ext uri="{BB962C8B-B14F-4D97-AF65-F5344CB8AC3E}">
        <p14:creationId xmlns:p14="http://schemas.microsoft.com/office/powerpoint/2010/main" val="37344918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Exclusive mode ensures</a:t>
            </a:r>
            <a:r>
              <a:rPr lang="en-US" baseline="0" dirty="0" smtClean="0"/>
              <a:t> maximum usage of network and minimizes other jobs’ impact on runs</a:t>
            </a:r>
            <a:endParaRPr lang="en-US" dirty="0"/>
          </a:p>
        </p:txBody>
      </p:sp>
      <p:sp>
        <p:nvSpPr>
          <p:cNvPr id="4" name="Slide Number Placeholder 3"/>
          <p:cNvSpPr>
            <a:spLocks noGrp="1"/>
          </p:cNvSpPr>
          <p:nvPr>
            <p:ph type="sldNum" sz="quarter" idx="10"/>
          </p:nvPr>
        </p:nvSpPr>
        <p:spPr/>
        <p:txBody>
          <a:bodyPr/>
          <a:lstStyle/>
          <a:p>
            <a:fld id="{6DBC3091-AF3E-44D3-AD3E-893AC1177FEB}"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Benchmark performance on actual human DNA.</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22</a:t>
            </a:fld>
            <a:endParaRPr lang="en-US" altLang="en-US"/>
          </a:p>
        </p:txBody>
      </p:sp>
    </p:spTree>
    <p:extLst>
      <p:ext uri="{BB962C8B-B14F-4D97-AF65-F5344CB8AC3E}">
        <p14:creationId xmlns:p14="http://schemas.microsoft.com/office/powerpoint/2010/main" val="19133009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13885">
              <a:defRPr sz="2300" b="1">
                <a:solidFill>
                  <a:schemeClr val="tx1"/>
                </a:solidFill>
                <a:latin typeface="Arial" charset="0"/>
                <a:ea typeface="ＭＳ Ｐゴシック" charset="0"/>
                <a:cs typeface="ＭＳ Ｐゴシック" charset="0"/>
              </a:defRPr>
            </a:lvl1pPr>
            <a:lvl2pPr marL="722220" indent="-277776" defTabSz="1013885">
              <a:defRPr sz="2300" b="1">
                <a:solidFill>
                  <a:schemeClr val="tx1"/>
                </a:solidFill>
                <a:latin typeface="Arial" charset="0"/>
                <a:ea typeface="ＭＳ Ｐゴシック" charset="0"/>
              </a:defRPr>
            </a:lvl2pPr>
            <a:lvl3pPr marL="1111107" indent="-222221" defTabSz="1013885">
              <a:defRPr sz="2300" b="1">
                <a:solidFill>
                  <a:schemeClr val="tx1"/>
                </a:solidFill>
                <a:latin typeface="Arial" charset="0"/>
                <a:ea typeface="ＭＳ Ｐゴシック" charset="0"/>
              </a:defRPr>
            </a:lvl3pPr>
            <a:lvl4pPr marL="1555549" indent="-222221" defTabSz="1013885">
              <a:defRPr sz="2300" b="1">
                <a:solidFill>
                  <a:schemeClr val="tx1"/>
                </a:solidFill>
                <a:latin typeface="Arial" charset="0"/>
                <a:ea typeface="ＭＳ Ｐゴシック" charset="0"/>
              </a:defRPr>
            </a:lvl4pPr>
            <a:lvl5pPr marL="1999992" indent="-222221" defTabSz="1013885">
              <a:defRPr sz="2300" b="1">
                <a:solidFill>
                  <a:schemeClr val="tx1"/>
                </a:solidFill>
                <a:latin typeface="Arial" charset="0"/>
                <a:ea typeface="ＭＳ Ｐゴシック" charset="0"/>
              </a:defRPr>
            </a:lvl5pPr>
            <a:lvl6pPr marL="2444434" indent="-222221" algn="ctr" defTabSz="1013885" eaLnBrk="0" fontAlgn="base" hangingPunct="0">
              <a:spcBef>
                <a:spcPct val="0"/>
              </a:spcBef>
              <a:spcAft>
                <a:spcPct val="0"/>
              </a:spcAft>
              <a:defRPr sz="2300" b="1">
                <a:solidFill>
                  <a:schemeClr val="tx1"/>
                </a:solidFill>
                <a:latin typeface="Arial" charset="0"/>
                <a:ea typeface="ＭＳ Ｐゴシック" charset="0"/>
              </a:defRPr>
            </a:lvl6pPr>
            <a:lvl7pPr marL="2888878" indent="-222221" algn="ctr" defTabSz="1013885" eaLnBrk="0" fontAlgn="base" hangingPunct="0">
              <a:spcBef>
                <a:spcPct val="0"/>
              </a:spcBef>
              <a:spcAft>
                <a:spcPct val="0"/>
              </a:spcAft>
              <a:defRPr sz="2300" b="1">
                <a:solidFill>
                  <a:schemeClr val="tx1"/>
                </a:solidFill>
                <a:latin typeface="Arial" charset="0"/>
                <a:ea typeface="ＭＳ Ｐゴシック" charset="0"/>
              </a:defRPr>
            </a:lvl7pPr>
            <a:lvl8pPr marL="3333320" indent="-222221" algn="ctr" defTabSz="1013885" eaLnBrk="0" fontAlgn="base" hangingPunct="0">
              <a:spcBef>
                <a:spcPct val="0"/>
              </a:spcBef>
              <a:spcAft>
                <a:spcPct val="0"/>
              </a:spcAft>
              <a:defRPr sz="2300" b="1">
                <a:solidFill>
                  <a:schemeClr val="tx1"/>
                </a:solidFill>
                <a:latin typeface="Arial" charset="0"/>
                <a:ea typeface="ＭＳ Ｐゴシック" charset="0"/>
              </a:defRPr>
            </a:lvl8pPr>
            <a:lvl9pPr marL="3777763" indent="-222221" algn="ctr" defTabSz="1013885" eaLnBrk="0" fontAlgn="base" hangingPunct="0">
              <a:spcBef>
                <a:spcPct val="0"/>
              </a:spcBef>
              <a:spcAft>
                <a:spcPct val="0"/>
              </a:spcAft>
              <a:defRPr sz="2300" b="1">
                <a:solidFill>
                  <a:schemeClr val="tx1"/>
                </a:solidFill>
                <a:latin typeface="Arial" charset="0"/>
                <a:ea typeface="ＭＳ Ｐゴシック" charset="0"/>
              </a:defRPr>
            </a:lvl9pPr>
          </a:lstStyle>
          <a:p>
            <a:fld id="{CB0E27F9-35BB-CC4D-B113-9056917C7D27}" type="slidenum">
              <a:rPr lang="en-US" sz="1000" b="0">
                <a:latin typeface="Times New Roman" charset="0"/>
              </a:rPr>
              <a:pPr/>
              <a:t>24</a:t>
            </a:fld>
            <a:endParaRPr lang="en-US" sz="1000" b="0" dirty="0">
              <a:latin typeface="Times New Roman" charset="0"/>
            </a:endParaRPr>
          </a:p>
        </p:txBody>
      </p:sp>
      <p:sp>
        <p:nvSpPr>
          <p:cNvPr id="72706" name="Rectangle 2"/>
          <p:cNvSpPr>
            <a:spLocks noGrp="1" noRot="1" noChangeAspect="1" noChangeArrowheads="1" noTextEdit="1"/>
          </p:cNvSpPr>
          <p:nvPr>
            <p:ph type="sldImg"/>
          </p:nvPr>
        </p:nvSpPr>
        <p:spPr>
          <a:xfrm>
            <a:off x="1154113" y="692150"/>
            <a:ext cx="4554537" cy="3417888"/>
          </a:xfrm>
          <a:ln/>
        </p:spPr>
      </p:sp>
      <p:sp>
        <p:nvSpPr>
          <p:cNvPr id="72707" name="Rectangle 3"/>
          <p:cNvSpPr>
            <a:spLocks noGrp="1" noChangeArrowheads="1"/>
          </p:cNvSpPr>
          <p:nvPr>
            <p:ph type="body" idx="1"/>
          </p:nvPr>
        </p:nvSpPr>
        <p:spPr>
          <a:xfrm>
            <a:off x="911606" y="4343095"/>
            <a:ext cx="5031685" cy="411418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lIns="89605" tIns="44804" rIns="89605" bIns="44804"/>
          <a:lstStyle/>
          <a:p>
            <a:pPr>
              <a:spcBef>
                <a:spcPct val="0"/>
              </a:spcBef>
            </a:pPr>
            <a:r>
              <a:rPr lang="en-US" sz="2300" dirty="0">
                <a:ea typeface="ＭＳ Ｐゴシック" charset="0"/>
                <a:cs typeface="ＭＳ Ｐゴシック" charset="0"/>
              </a:rPr>
              <a:t>Summary</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Code</a:t>
            </a:r>
            <a:r>
              <a:rPr lang="en-US" baseline="0" dirty="0" smtClean="0"/>
              <a:t> and </a:t>
            </a:r>
            <a:r>
              <a:rPr lang="en-US" dirty="0" smtClean="0"/>
              <a:t>Homework assignment.</a:t>
            </a:r>
            <a:endParaRPr lang="en-US" dirty="0"/>
          </a:p>
        </p:txBody>
      </p:sp>
      <p:sp>
        <p:nvSpPr>
          <p:cNvPr id="4" name="Slide Number Placeholder 3"/>
          <p:cNvSpPr>
            <a:spLocks noGrp="1"/>
          </p:cNvSpPr>
          <p:nvPr>
            <p:ph type="sldNum" sz="quarter" idx="10"/>
          </p:nvPr>
        </p:nvSpPr>
        <p:spPr/>
        <p:txBody>
          <a:bodyPr/>
          <a:lstStyle/>
          <a:p>
            <a:fld id="{A778FBA5-F957-4CE9-A734-9CFA9C4F5603}" type="slidenum">
              <a:rPr lang="en-US" smtClean="0"/>
              <a:pPr/>
              <a:t>25</a:t>
            </a:fld>
            <a:endParaRPr lang="en-US" dirty="0"/>
          </a:p>
        </p:txBody>
      </p:sp>
    </p:spTree>
    <p:extLst>
      <p:ext uri="{BB962C8B-B14F-4D97-AF65-F5344CB8AC3E}">
        <p14:creationId xmlns:p14="http://schemas.microsoft.com/office/powerpoint/2010/main" val="3816549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DNA sequencing is now a “Big Data” problem. The cost per</a:t>
            </a:r>
            <a:r>
              <a:rPr lang="en-US" baseline="0" dirty="0" smtClean="0"/>
              <a:t> base pair continues to decrease and the data volume continues to increase dramatically.  The next wave of innovations include nanopore technologies that will likely increase DNA read lengths and instrument miniaturization to the size of a USB stick. </a:t>
            </a:r>
            <a:endParaRPr lang="en-US" dirty="0"/>
          </a:p>
        </p:txBody>
      </p:sp>
      <p:sp>
        <p:nvSpPr>
          <p:cNvPr id="4" name="Slide Number Placeholder 3"/>
          <p:cNvSpPr>
            <a:spLocks noGrp="1"/>
          </p:cNvSpPr>
          <p:nvPr>
            <p:ph type="sldNum" sz="quarter" idx="10"/>
          </p:nvPr>
        </p:nvSpPr>
        <p:spPr/>
        <p:txBody>
          <a:bodyPr/>
          <a:lstStyle/>
          <a:p>
            <a:fld id="{A778FBA5-F957-4CE9-A734-9CFA9C4F5603}" type="slidenum">
              <a:rPr lang="en-US" smtClean="0"/>
              <a:pPr/>
              <a:t>3</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Last year, 43 people died and more than 3,000 were infected with a virulent strain of </a:t>
            </a:r>
            <a:r>
              <a:rPr lang="en-US" i="1" dirty="0" smtClean="0"/>
              <a:t>E. coli</a:t>
            </a:r>
            <a:r>
              <a:rPr lang="en-US" dirty="0" smtClean="0"/>
              <a:t>.  A</a:t>
            </a:r>
            <a:r>
              <a:rPr lang="en-US" baseline="0" dirty="0" smtClean="0"/>
              <a:t> PCR assay was developed within a week, but it still took 20 days to correctly identify the source of the infection as the sprouts.  With any outbreak, rapid identification and characterization is important for saving people’s lives.</a:t>
            </a:r>
            <a:endParaRPr lang="en-US" dirty="0" smtClean="0"/>
          </a:p>
        </p:txBody>
      </p:sp>
      <p:sp>
        <p:nvSpPr>
          <p:cNvPr id="4" name="Slide Number Placeholder 3"/>
          <p:cNvSpPr>
            <a:spLocks noGrp="1"/>
          </p:cNvSpPr>
          <p:nvPr>
            <p:ph type="sldNum" sz="quarter" idx="10"/>
          </p:nvPr>
        </p:nvSpPr>
        <p:spPr/>
        <p:txBody>
          <a:bodyPr/>
          <a:lstStyle/>
          <a:p>
            <a:pPr>
              <a:defRPr/>
            </a:pPr>
            <a:fld id="{E6A6C659-227D-4F7D-AEBF-0F827ECEDBD8}" type="slidenum">
              <a:rPr lang="en-US" smtClean="0"/>
              <a:pPr>
                <a:defRPr/>
              </a:pPr>
              <a:t>4</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noTextEdit="1"/>
          </p:cNvSpPr>
          <p:nvPr>
            <p:ph type="sldImg"/>
          </p:nvPr>
        </p:nvSpPr>
        <p:spPr>
          <a:ln/>
        </p:spPr>
      </p:sp>
      <p:sp>
        <p:nvSpPr>
          <p:cNvPr id="30722" name="Notes Placeholder 2"/>
          <p:cNvSpPr>
            <a:spLocks noGrp="1"/>
          </p:cNvSpPr>
          <p:nvPr>
            <p:ph type="body" idx="1"/>
          </p:nvPr>
        </p:nvSpPr>
        <p:spPr>
          <a:noFill/>
          <a:ln/>
        </p:spPr>
        <p:txBody>
          <a:bodyPr/>
          <a:lstStyle/>
          <a:p>
            <a:pPr defTabSz="896203" eaLnBrk="1" fontAlgn="auto" hangingPunct="1">
              <a:spcBef>
                <a:spcPts val="0"/>
              </a:spcBef>
              <a:spcAft>
                <a:spcPts val="0"/>
              </a:spcAft>
              <a:defRPr/>
            </a:pPr>
            <a:r>
              <a:rPr lang="en-US" dirty="0" smtClean="0">
                <a:ea typeface="ＭＳ Ｐゴシック"/>
                <a:cs typeface="ＭＳ Ｐゴシック"/>
              </a:rPr>
              <a:t>Sequence</a:t>
            </a:r>
            <a:r>
              <a:rPr lang="en-US" baseline="0" dirty="0" smtClean="0">
                <a:ea typeface="ＭＳ Ｐゴシック"/>
                <a:cs typeface="ＭＳ Ｐゴシック"/>
              </a:rPr>
              <a:t> data analysis is the current bottleneck to actionable data.  In the near future, it should be possible to deploy next generation sequencers coupled with a computational system for the rapid characterization of pathogens.</a:t>
            </a:r>
            <a:endParaRPr lang="en-US" dirty="0" smtClean="0">
              <a:ea typeface="ＭＳ Ｐゴシック"/>
              <a:cs typeface="ＭＳ Ｐゴシック"/>
            </a:endParaRPr>
          </a:p>
          <a:p>
            <a:endParaRPr lang="en-US" dirty="0" smtClean="0">
              <a:ea typeface="ＭＳ Ｐゴシック"/>
              <a:cs typeface="ＭＳ Ｐゴシック"/>
            </a:endParaRPr>
          </a:p>
        </p:txBody>
      </p:sp>
      <p:sp>
        <p:nvSpPr>
          <p:cNvPr id="30723" name="Slide Number Placeholder 3"/>
          <p:cNvSpPr txBox="1">
            <a:spLocks noGrp="1"/>
          </p:cNvSpPr>
          <p:nvPr/>
        </p:nvSpPr>
        <p:spPr bwMode="auto">
          <a:xfrm>
            <a:off x="3887135" y="8686491"/>
            <a:ext cx="2970868" cy="457512"/>
          </a:xfrm>
          <a:prstGeom prst="rect">
            <a:avLst/>
          </a:prstGeom>
          <a:noFill/>
          <a:ln w="9525">
            <a:noFill/>
            <a:miter lim="800000"/>
            <a:headEnd/>
            <a:tailEnd/>
          </a:ln>
        </p:spPr>
        <p:txBody>
          <a:bodyPr lIns="91400" tIns="45698" rIns="91400" bIns="45698" anchor="b"/>
          <a:lstStyle/>
          <a:p>
            <a:pPr algn="r" defTabSz="914273"/>
            <a:fld id="{8B05E5F1-2043-483B-81E6-4C2E2E9DCE3D}" type="slidenum">
              <a:rPr lang="en-US"/>
              <a:pPr algn="r" defTabSz="914273"/>
              <a:t>5</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DNA sequence matching</a:t>
            </a:r>
            <a:r>
              <a:rPr lang="en-US" baseline="0" dirty="0" smtClean="0"/>
              <a:t> has a wide variety of applications.</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6</a:t>
            </a:fld>
            <a:endParaRPr lang="en-US" altLang="en-US"/>
          </a:p>
        </p:txBody>
      </p:sp>
    </p:spTree>
    <p:extLst>
      <p:ext uri="{BB962C8B-B14F-4D97-AF65-F5344CB8AC3E}">
        <p14:creationId xmlns:p14="http://schemas.microsoft.com/office/powerpoint/2010/main" val="3865796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Outline</a:t>
            </a:r>
            <a:r>
              <a:rPr lang="en-US" baseline="0" dirty="0" smtClean="0"/>
              <a:t> slide.</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7</a:t>
            </a:fld>
            <a:endParaRPr lang="en-US" altLang="en-US"/>
          </a:p>
        </p:txBody>
      </p:sp>
    </p:spTree>
    <p:extLst>
      <p:ext uri="{BB962C8B-B14F-4D97-AF65-F5344CB8AC3E}">
        <p14:creationId xmlns:p14="http://schemas.microsoft.com/office/powerpoint/2010/main" val="3734491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Finding common base sequences</a:t>
            </a:r>
            <a:r>
              <a:rPr lang="en-US" baseline="0" dirty="0" smtClean="0"/>
              <a:t> can be performed with a single matrix multiply in D4M.</a:t>
            </a:r>
            <a:endParaRPr lang="en-US" dirty="0"/>
          </a:p>
        </p:txBody>
      </p:sp>
      <p:sp>
        <p:nvSpPr>
          <p:cNvPr id="4" name="Slide Number Placeholder 3"/>
          <p:cNvSpPr>
            <a:spLocks noGrp="1"/>
          </p:cNvSpPr>
          <p:nvPr>
            <p:ph type="sldNum" sz="quarter" idx="10"/>
          </p:nvPr>
        </p:nvSpPr>
        <p:spPr/>
        <p:txBody>
          <a:bodyPr/>
          <a:lstStyle/>
          <a:p>
            <a:fld id="{23C12F5A-17D0-4294-9BC5-AB66574BA75E}" type="slidenum">
              <a:rPr lang="en-US" smtClean="0"/>
              <a:pPr/>
              <a:t>8</a:t>
            </a:fld>
            <a:endParaRPr lang="en-US"/>
          </a:p>
        </p:txBody>
      </p:sp>
    </p:spTree>
    <p:extLst>
      <p:ext uri="{BB962C8B-B14F-4D97-AF65-F5344CB8AC3E}">
        <p14:creationId xmlns:p14="http://schemas.microsoft.com/office/powerpoint/2010/main" val="228160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Database</a:t>
            </a:r>
            <a:r>
              <a:rPr lang="en-US" baseline="0" dirty="0" smtClean="0"/>
              <a:t> allow most important 10mers to be selected quickly.</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9</a:t>
            </a:fld>
            <a:endParaRPr lang="en-US" altLang="en-US"/>
          </a:p>
        </p:txBody>
      </p:sp>
    </p:spTree>
    <p:extLst>
      <p:ext uri="{BB962C8B-B14F-4D97-AF65-F5344CB8AC3E}">
        <p14:creationId xmlns:p14="http://schemas.microsoft.com/office/powerpoint/2010/main" val="2389935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6146" name="Rectangle 1026"/>
          <p:cNvSpPr>
            <a:spLocks noGrp="1" noChangeArrowheads="1"/>
          </p:cNvSpPr>
          <p:nvPr>
            <p:ph type="ctrTitle"/>
          </p:nvPr>
        </p:nvSpPr>
        <p:spPr>
          <a:xfrm>
            <a:off x="832104" y="1389888"/>
            <a:ext cx="7479792" cy="1298448"/>
          </a:xfrm>
        </p:spPr>
        <p:txBody>
          <a:bodyPr anchor="b" anchorCtr="0"/>
          <a:lstStyle>
            <a:lvl1pPr>
              <a:lnSpc>
                <a:spcPct val="100000"/>
              </a:lnSpc>
              <a:spcAft>
                <a:spcPts val="600"/>
              </a:spcAft>
              <a:defRPr sz="3600"/>
            </a:lvl1pPr>
          </a:lstStyle>
          <a:p>
            <a:r>
              <a:rPr lang="en-US" altLang="en-US" smtClean="0"/>
              <a:t>Click to edit Master title style</a:t>
            </a:r>
            <a:endParaRPr lang="en-US" altLang="en-US" dirty="0"/>
          </a:p>
        </p:txBody>
      </p:sp>
      <p:sp>
        <p:nvSpPr>
          <p:cNvPr id="6202" name="Rectangle 1082"/>
          <p:cNvSpPr>
            <a:spLocks noGrp="1" noChangeArrowheads="1"/>
          </p:cNvSpPr>
          <p:nvPr>
            <p:ph type="subTitle" sz="quarter" idx="1"/>
          </p:nvPr>
        </p:nvSpPr>
        <p:spPr>
          <a:xfrm>
            <a:off x="832104" y="3008376"/>
            <a:ext cx="7479792" cy="1792224"/>
          </a:xfrm>
          <a:prstGeom prst="rect">
            <a:avLst/>
          </a:prstGeom>
          <a:ln w="12700">
            <a:headEnd type="none" w="sm" len="sm"/>
            <a:tailEnd type="none" w="sm" len="sm"/>
          </a:ln>
        </p:spPr>
        <p:txBody>
          <a:bodyPr lIns="91440" tIns="45720" rIns="91440" bIns="45720" anchor="ctr" anchorCtr="0"/>
          <a:lstStyle>
            <a:lvl1pPr marL="0" indent="0" algn="ctr">
              <a:lnSpc>
                <a:spcPct val="100000"/>
              </a:lnSpc>
              <a:spcBef>
                <a:spcPts val="0"/>
              </a:spcBef>
              <a:spcAft>
                <a:spcPts val="2400"/>
              </a:spcAft>
              <a:buFontTx/>
              <a:buNone/>
              <a:defRPr sz="2200"/>
            </a:lvl1pPr>
          </a:lstStyle>
          <a:p>
            <a:r>
              <a:rPr lang="en-US" altLang="en-US" smtClean="0"/>
              <a:t>Click to edit Master subtitle style</a:t>
            </a:r>
            <a:endParaRPr lang="en-US" altLang="en-US" dirty="0"/>
          </a:p>
        </p:txBody>
      </p:sp>
      <p:sp>
        <p:nvSpPr>
          <p:cNvPr id="9" name="Freeform 8"/>
          <p:cNvSpPr>
            <a:spLocks/>
          </p:cNvSpPr>
          <p:nvPr userDrawn="1"/>
        </p:nvSpPr>
        <p:spPr bwMode="auto">
          <a:xfrm>
            <a:off x="0" y="950976"/>
            <a:ext cx="9144000" cy="0"/>
          </a:xfrm>
          <a:custGeom>
            <a:avLst/>
            <a:gdLst/>
            <a:ahLst/>
            <a:cxnLst>
              <a:cxn ang="0">
                <a:pos x="0" y="0"/>
              </a:cxn>
              <a:cxn ang="0">
                <a:pos x="6144" y="0"/>
              </a:cxn>
              <a:cxn ang="0">
                <a:pos x="0" y="0"/>
              </a:cxn>
            </a:cxnLst>
            <a:rect l="0" t="0" r="r" b="b"/>
            <a:pathLst>
              <a:path w="6145" h="1">
                <a:moveTo>
                  <a:pt x="0" y="0"/>
                </a:moveTo>
                <a:lnTo>
                  <a:pt x="6144" y="0"/>
                </a:lnTo>
                <a:lnTo>
                  <a:pt x="0" y="0"/>
                </a:lnTo>
              </a:path>
            </a:pathLst>
          </a:custGeom>
          <a:noFill/>
          <a:ln w="22225" cap="flat" cmpd="sng">
            <a:solidFill>
              <a:schemeClr val="accent4"/>
            </a:solidFill>
            <a:prstDash val="solid"/>
            <a:round/>
            <a:headEnd/>
            <a:tailEnd/>
          </a:ln>
          <a:effectLst/>
        </p:spPr>
        <p:txBody>
          <a:bodyPr>
            <a:prstTxWarp prst="textNoShape">
              <a:avLst/>
            </a:prstTxWarp>
          </a:bodyPr>
          <a:lstStyle/>
          <a:p>
            <a:endParaRPr lang="en-US"/>
          </a:p>
        </p:txBody>
      </p:sp>
      <p:sp>
        <p:nvSpPr>
          <p:cNvPr id="10" name="Freeform 8"/>
          <p:cNvSpPr>
            <a:spLocks/>
          </p:cNvSpPr>
          <p:nvPr userDrawn="1"/>
        </p:nvSpPr>
        <p:spPr bwMode="auto">
          <a:xfrm>
            <a:off x="0" y="6355080"/>
            <a:ext cx="9144000" cy="0"/>
          </a:xfrm>
          <a:custGeom>
            <a:avLst/>
            <a:gdLst/>
            <a:ahLst/>
            <a:cxnLst>
              <a:cxn ang="0">
                <a:pos x="0" y="0"/>
              </a:cxn>
              <a:cxn ang="0">
                <a:pos x="6144" y="0"/>
              </a:cxn>
              <a:cxn ang="0">
                <a:pos x="0" y="0"/>
              </a:cxn>
            </a:cxnLst>
            <a:rect l="0" t="0" r="r" b="b"/>
            <a:pathLst>
              <a:path w="6145" h="1">
                <a:moveTo>
                  <a:pt x="0" y="0"/>
                </a:moveTo>
                <a:lnTo>
                  <a:pt x="6144" y="0"/>
                </a:lnTo>
                <a:lnTo>
                  <a:pt x="0" y="0"/>
                </a:lnTo>
              </a:path>
            </a:pathLst>
          </a:custGeom>
          <a:noFill/>
          <a:ln w="22225" cap="flat" cmpd="sng">
            <a:solidFill>
              <a:schemeClr val="accent4"/>
            </a:solidFill>
            <a:prstDash val="solid"/>
            <a:round/>
            <a:headEnd/>
            <a:tailEnd/>
          </a:ln>
          <a:effectLst/>
        </p:spPr>
        <p:txBody>
          <a:bodyPr>
            <a:prstTxWarp prst="textNoShape">
              <a:avLst/>
            </a:prstTxWarp>
          </a:bodyPr>
          <a:lstStyle/>
          <a:p>
            <a:endParaRPr lang="en-US"/>
          </a:p>
        </p:txBody>
      </p:sp>
      <p:pic>
        <p:nvPicPr>
          <p:cNvPr id="2" name="Picture 1" descr="LL_Logo_blu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62072" y="5111496"/>
            <a:ext cx="3429000" cy="34544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hart Placeholder 3"/>
          <p:cNvSpPr>
            <a:spLocks noGrp="1"/>
          </p:cNvSpPr>
          <p:nvPr>
            <p:ph type="chart" sz="quarter" idx="10"/>
          </p:nvPr>
        </p:nvSpPr>
        <p:spPr>
          <a:xfrm>
            <a:off x="1344168" y="1700784"/>
            <a:ext cx="6455664" cy="3941064"/>
          </a:xfrm>
          <a:prstGeom prst="rect">
            <a:avLst/>
          </a:prstGeom>
          <a:ln w="12700">
            <a:solidFill>
              <a:schemeClr val="tx1"/>
            </a:solidFill>
          </a:ln>
        </p:spPr>
        <p:txBody>
          <a:bodyPr vert="horz"/>
          <a:lstStyle>
            <a:lvl1pPr marL="0" indent="0">
              <a:lnSpc>
                <a:spcPts val="2000"/>
              </a:lnSpc>
              <a:spcBef>
                <a:spcPts val="300"/>
              </a:spcBef>
              <a:spcAft>
                <a:spcPts val="600"/>
              </a:spcAft>
              <a:buFontTx/>
              <a:buNone/>
              <a:defRPr/>
            </a:lvl1pPr>
          </a:lstStyle>
          <a:p>
            <a:r>
              <a:rPr lang="en-US" smtClean="0"/>
              <a:t>Click icon to add chart</a:t>
            </a:r>
            <a:endParaRPr lang="en-US" dirty="0"/>
          </a:p>
        </p:txBody>
      </p:sp>
      <p:sp>
        <p:nvSpPr>
          <p:cNvPr id="5" name="Text Placeholder 4"/>
          <p:cNvSpPr>
            <a:spLocks noGrp="1"/>
          </p:cNvSpPr>
          <p:nvPr>
            <p:ph type="body" sz="quarter" idx="11"/>
          </p:nvPr>
        </p:nvSpPr>
        <p:spPr>
          <a:xfrm>
            <a:off x="1344168" y="1252728"/>
            <a:ext cx="6455664" cy="374904"/>
          </a:xfrm>
          <a:prstGeom prst="rect">
            <a:avLst/>
          </a:prstGeom>
        </p:spPr>
        <p:txBody>
          <a:bodyPr vert="horz" anchor="b" anchorCtr="0"/>
          <a:lstStyle>
            <a:lvl1pPr marL="0" indent="0" algn="ctr">
              <a:lnSpc>
                <a:spcPts val="2000"/>
              </a:lnSpc>
              <a:spcBef>
                <a:spcPts val="300"/>
              </a:spcBef>
              <a:spcAft>
                <a:spcPts val="600"/>
              </a:spcAft>
              <a:buFontTx/>
              <a:buNone/>
              <a:defRPr sz="1800" baseline="0"/>
            </a:lvl1pPr>
            <a:lvl2pPr marL="520700" indent="0">
              <a:buNone/>
              <a:defRPr/>
            </a:lvl2pPr>
            <a:lvl3pPr marL="976313" indent="0">
              <a:buNone/>
              <a:defRPr/>
            </a:lvl3pPr>
            <a:lvl4pPr marL="1427162" indent="0">
              <a:buNone/>
              <a:defRPr/>
            </a:lvl4pPr>
            <a:lvl5pPr>
              <a:buNone/>
              <a:defRPr/>
            </a:lvl5pPr>
          </a:lstStyle>
          <a:p>
            <a:pPr lvl="0"/>
            <a:r>
              <a:rPr lang="en-US" smtClean="0"/>
              <a:t>Click to edit Master text styles</a:t>
            </a:r>
          </a:p>
        </p:txBody>
      </p:sp>
      <p:sp>
        <p:nvSpPr>
          <p:cNvPr id="6" name="Text Placeholder 4"/>
          <p:cNvSpPr>
            <a:spLocks noGrp="1"/>
          </p:cNvSpPr>
          <p:nvPr>
            <p:ph type="body" sz="quarter" idx="12"/>
          </p:nvPr>
        </p:nvSpPr>
        <p:spPr>
          <a:xfrm>
            <a:off x="1344168" y="5705856"/>
            <a:ext cx="6455664" cy="274320"/>
          </a:xfrm>
          <a:prstGeom prst="rect">
            <a:avLst/>
          </a:prstGeom>
        </p:spPr>
        <p:txBody>
          <a:bodyPr vert="horz" anchor="t" anchorCtr="0"/>
          <a:lstStyle>
            <a:lvl1pPr marL="0" indent="0" algn="ctr">
              <a:lnSpc>
                <a:spcPts val="1400"/>
              </a:lnSpc>
              <a:spcBef>
                <a:spcPts val="300"/>
              </a:spcBef>
              <a:spcAft>
                <a:spcPts val="600"/>
              </a:spcAft>
              <a:buFontTx/>
              <a:buNone/>
              <a:defRPr sz="1200" b="1" i="0" baseline="0"/>
            </a:lvl1pPr>
            <a:lvl2pPr marL="520700" indent="0">
              <a:buNone/>
              <a:defRPr/>
            </a:lvl2pPr>
            <a:lvl3pPr marL="976313" indent="0">
              <a:buNone/>
              <a:defRPr/>
            </a:lvl3pPr>
            <a:lvl4pPr marL="1427162" indent="0">
              <a:buNone/>
              <a:defRPr/>
            </a:lvl4pPr>
            <a:lvl5pPr>
              <a:buNone/>
              <a:defRPr/>
            </a:lvl5pPr>
          </a:lstStyle>
          <a:p>
            <a:pPr lvl="0"/>
            <a:r>
              <a:rPr lang="en-US" smtClean="0"/>
              <a:t>Click to edit Master text styles</a:t>
            </a:r>
          </a:p>
        </p:txBody>
      </p:sp>
    </p:spTree>
    <p:extLst>
      <p:ext uri="{BB962C8B-B14F-4D97-AF65-F5344CB8AC3E}">
        <p14:creationId xmlns:p14="http://schemas.microsoft.com/office/powerpoint/2010/main" val="2007096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75488" y="1289304"/>
            <a:ext cx="8193024" cy="4828032"/>
          </a:xfrm>
          <a:prstGeom prst="rect">
            <a:avLst/>
          </a:prstGeom>
        </p:spPr>
        <p:txBody>
          <a:bodyPr/>
          <a:lstStyle>
            <a:lvl1pPr marL="237744" indent="-237744">
              <a:lnSpc>
                <a:spcPts val="2200"/>
              </a:lnSpc>
              <a:spcBef>
                <a:spcPts val="1200"/>
              </a:spcBef>
              <a:buSzPct val="100000"/>
              <a:buFont typeface="Arial"/>
              <a:buChar char="•"/>
              <a:defRPr/>
            </a:lvl1pPr>
            <a:lvl2pPr marL="539496" indent="-256032">
              <a:lnSpc>
                <a:spcPts val="2000"/>
              </a:lnSpc>
              <a:spcBef>
                <a:spcPts val="600"/>
              </a:spcBef>
              <a:defRPr/>
            </a:lvl2pPr>
            <a:lvl3pPr marL="758952" indent="-182880">
              <a:lnSpc>
                <a:spcPts val="1800"/>
              </a:lnSpc>
              <a:spcBef>
                <a:spcPts val="600"/>
              </a:spcBef>
              <a:buSzPct val="90000"/>
              <a:buFont typeface="Arial"/>
              <a:buChar char="•"/>
              <a:defRPr/>
            </a:lvl3pPr>
            <a:lvl4pPr marL="1033272" indent="0">
              <a:lnSpc>
                <a:spcPts val="1600"/>
              </a:lnSpc>
              <a:spcBef>
                <a:spcPts val="600"/>
              </a:spcBef>
              <a:buFontTx/>
              <a:buNone/>
              <a:defRPr/>
            </a:lvl4pPr>
            <a:lvl5pPr marL="1261872" indent="0">
              <a:lnSpc>
                <a:spcPts val="1400"/>
              </a:lnSpc>
              <a:spcBef>
                <a:spcPts val="600"/>
              </a:spcBef>
              <a:buSzPct val="85000"/>
              <a:buFontTx/>
              <a:buNone/>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2"/>
          <p:cNvSpPr>
            <a:spLocks noGrp="1"/>
          </p:cNvSpPr>
          <p:nvPr>
            <p:ph idx="1"/>
          </p:nvPr>
        </p:nvSpPr>
        <p:spPr>
          <a:xfrm>
            <a:off x="475488" y="1289304"/>
            <a:ext cx="3986784" cy="4828032"/>
          </a:xfrm>
          <a:prstGeom prst="rect">
            <a:avLst/>
          </a:prstGeom>
        </p:spPr>
        <p:txBody>
          <a:bodyPr/>
          <a:lstStyle>
            <a:lvl1pPr marL="237744" indent="-237744">
              <a:lnSpc>
                <a:spcPts val="2200"/>
              </a:lnSpc>
              <a:spcBef>
                <a:spcPts val="1200"/>
              </a:spcBef>
              <a:buSzPct val="100000"/>
              <a:buFont typeface="Arial"/>
              <a:buChar char="•"/>
              <a:defRPr/>
            </a:lvl1pPr>
            <a:lvl2pPr marL="539496" indent="-256032">
              <a:lnSpc>
                <a:spcPts val="2000"/>
              </a:lnSpc>
              <a:spcBef>
                <a:spcPts val="600"/>
              </a:spcBef>
              <a:defRPr/>
            </a:lvl2pPr>
            <a:lvl3pPr marL="758952" indent="-182880">
              <a:lnSpc>
                <a:spcPts val="1800"/>
              </a:lnSpc>
              <a:spcBef>
                <a:spcPts val="600"/>
              </a:spcBef>
              <a:buSzPct val="90000"/>
              <a:buFont typeface="Wingdings" charset="2"/>
              <a:buChar char="§"/>
              <a:defRPr/>
            </a:lvl3pPr>
            <a:lvl4pPr marL="1033272" indent="0">
              <a:lnSpc>
                <a:spcPts val="1600"/>
              </a:lnSpc>
              <a:spcBef>
                <a:spcPts val="600"/>
              </a:spcBef>
              <a:buFontTx/>
              <a:buNone/>
              <a:defRPr/>
            </a:lvl4pPr>
            <a:lvl5pPr marL="1261872" indent="0">
              <a:lnSpc>
                <a:spcPts val="1400"/>
              </a:lnSpc>
              <a:spcBef>
                <a:spcPts val="600"/>
              </a:spcBef>
              <a:buSzPct val="85000"/>
              <a:buFontTx/>
              <a:buNone/>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2"/>
          <p:cNvSpPr>
            <a:spLocks noGrp="1"/>
          </p:cNvSpPr>
          <p:nvPr>
            <p:ph idx="10"/>
          </p:nvPr>
        </p:nvSpPr>
        <p:spPr>
          <a:xfrm>
            <a:off x="4663440" y="1289304"/>
            <a:ext cx="3986784" cy="4828032"/>
          </a:xfrm>
          <a:prstGeom prst="rect">
            <a:avLst/>
          </a:prstGeom>
        </p:spPr>
        <p:txBody>
          <a:bodyPr/>
          <a:lstStyle>
            <a:lvl1pPr marL="237744" indent="-237744">
              <a:lnSpc>
                <a:spcPts val="2200"/>
              </a:lnSpc>
              <a:spcBef>
                <a:spcPts val="1200"/>
              </a:spcBef>
              <a:buSzPct val="100000"/>
              <a:buFont typeface="Arial"/>
              <a:buChar char="•"/>
              <a:defRPr/>
            </a:lvl1pPr>
            <a:lvl2pPr marL="539496" indent="-256032">
              <a:lnSpc>
                <a:spcPts val="2000"/>
              </a:lnSpc>
              <a:spcBef>
                <a:spcPts val="600"/>
              </a:spcBef>
              <a:defRPr/>
            </a:lvl2pPr>
            <a:lvl3pPr marL="758952" indent="-182880">
              <a:lnSpc>
                <a:spcPts val="1800"/>
              </a:lnSpc>
              <a:spcBef>
                <a:spcPts val="600"/>
              </a:spcBef>
              <a:buSzPct val="90000"/>
              <a:buFont typeface="Wingdings" charset="2"/>
              <a:buChar char="§"/>
              <a:defRPr/>
            </a:lvl3pPr>
            <a:lvl4pPr marL="1033272" indent="0">
              <a:lnSpc>
                <a:spcPts val="1600"/>
              </a:lnSpc>
              <a:spcBef>
                <a:spcPts val="600"/>
              </a:spcBef>
              <a:buFontTx/>
              <a:buNone/>
              <a:defRPr/>
            </a:lvl4pPr>
            <a:lvl5pPr marL="1261872" indent="0">
              <a:lnSpc>
                <a:spcPts val="1400"/>
              </a:lnSpc>
              <a:spcBef>
                <a:spcPts val="600"/>
              </a:spcBef>
              <a:buSzPct val="85000"/>
              <a:buFontTx/>
              <a:buNone/>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7805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7146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ith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41832" y="146304"/>
            <a:ext cx="7260336" cy="466344"/>
          </a:xfrm>
        </p:spPr>
        <p:txBody>
          <a:bodyPr/>
          <a:lstStyle/>
          <a:p>
            <a:r>
              <a:rPr lang="en-US" smtClean="0"/>
              <a:t>Click to edit Master title style</a:t>
            </a:r>
            <a:endParaRPr lang="en-US"/>
          </a:p>
        </p:txBody>
      </p:sp>
      <p:sp>
        <p:nvSpPr>
          <p:cNvPr id="3" name="Content Placeholder 2"/>
          <p:cNvSpPr>
            <a:spLocks noGrp="1"/>
          </p:cNvSpPr>
          <p:nvPr>
            <p:ph idx="1"/>
          </p:nvPr>
        </p:nvSpPr>
        <p:spPr>
          <a:xfrm>
            <a:off x="475488" y="1289304"/>
            <a:ext cx="8193024" cy="4828032"/>
          </a:xfrm>
          <a:prstGeom prst="rect">
            <a:avLst/>
          </a:prstGeom>
        </p:spPr>
        <p:txBody>
          <a:bodyPr/>
          <a:lstStyle>
            <a:lvl1pPr marL="237744" indent="-237744">
              <a:lnSpc>
                <a:spcPts val="2200"/>
              </a:lnSpc>
              <a:spcBef>
                <a:spcPts val="1200"/>
              </a:spcBef>
              <a:buSzPct val="100000"/>
              <a:buFont typeface="Arial"/>
              <a:buChar char="•"/>
              <a:defRPr/>
            </a:lvl1pPr>
            <a:lvl2pPr marL="539496" indent="-256032">
              <a:lnSpc>
                <a:spcPts val="2000"/>
              </a:lnSpc>
              <a:spcBef>
                <a:spcPts val="600"/>
              </a:spcBef>
              <a:defRPr/>
            </a:lvl2pPr>
            <a:lvl3pPr marL="758952" indent="-182880">
              <a:lnSpc>
                <a:spcPts val="1800"/>
              </a:lnSpc>
              <a:spcBef>
                <a:spcPts val="600"/>
              </a:spcBef>
              <a:buSzPct val="90000"/>
              <a:buFont typeface="Wingdings" charset="2"/>
              <a:buChar char="§"/>
              <a:defRPr/>
            </a:lvl3pPr>
            <a:lvl4pPr marL="1033272" indent="0">
              <a:lnSpc>
                <a:spcPts val="1600"/>
              </a:lnSpc>
              <a:spcBef>
                <a:spcPts val="600"/>
              </a:spcBef>
              <a:buFontTx/>
              <a:buNone/>
              <a:defRPr/>
            </a:lvl4pPr>
            <a:lvl5pPr marL="1261872" indent="0">
              <a:lnSpc>
                <a:spcPts val="1400"/>
              </a:lnSpc>
              <a:spcBef>
                <a:spcPts val="600"/>
              </a:spcBef>
              <a:buSzPct val="85000"/>
              <a:buFontTx/>
              <a:buNone/>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10" hasCustomPrompt="1"/>
          </p:nvPr>
        </p:nvSpPr>
        <p:spPr>
          <a:xfrm>
            <a:off x="941832" y="594360"/>
            <a:ext cx="7260336" cy="304800"/>
          </a:xfrm>
          <a:prstGeom prst="rect">
            <a:avLst/>
          </a:prstGeom>
        </p:spPr>
        <p:txBody>
          <a:bodyPr vert="horz"/>
          <a:lstStyle>
            <a:lvl1pPr marL="0" indent="0" algn="ctr">
              <a:lnSpc>
                <a:spcPts val="2400"/>
              </a:lnSpc>
              <a:spcBef>
                <a:spcPts val="300"/>
              </a:spcBef>
              <a:spcAft>
                <a:spcPts val="600"/>
              </a:spcAft>
              <a:buFontTx/>
              <a:buNone/>
              <a:defRPr sz="2400" baseline="0"/>
            </a:lvl1pPr>
            <a:lvl2pPr marL="520700" indent="0">
              <a:buNone/>
              <a:defRPr/>
            </a:lvl2pPr>
            <a:lvl3pPr marL="976313" indent="0">
              <a:buNone/>
              <a:defRPr/>
            </a:lvl3pPr>
            <a:lvl4pPr marL="1427162" indent="0">
              <a:buNone/>
              <a:defRPr/>
            </a:lvl4pPr>
            <a:lvl5pPr>
              <a:buNone/>
              <a:defRPr/>
            </a:lvl5pPr>
          </a:lstStyle>
          <a:p>
            <a:pPr lvl="0"/>
            <a:r>
              <a:rPr lang="en-US" dirty="0" smtClean="0"/>
              <a:t>Click to add Subtitle</a:t>
            </a:r>
          </a:p>
        </p:txBody>
      </p:sp>
    </p:spTree>
    <p:extLst>
      <p:ext uri="{BB962C8B-B14F-4D97-AF65-F5344CB8AC3E}">
        <p14:creationId xmlns:p14="http://schemas.microsoft.com/office/powerpoint/2010/main" val="2411346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75488" y="1682496"/>
            <a:ext cx="8193024" cy="4443984"/>
          </a:xfrm>
          <a:prstGeom prst="rect">
            <a:avLst/>
          </a:prstGeom>
        </p:spPr>
        <p:txBody>
          <a:bodyPr anchor="t" anchorCtr="1"/>
          <a:lstStyle>
            <a:lvl1pPr marL="237744" indent="-237744">
              <a:lnSpc>
                <a:spcPts val="2200"/>
              </a:lnSpc>
              <a:spcBef>
                <a:spcPts val="1500"/>
              </a:spcBef>
              <a:buSzPct val="100000"/>
              <a:buFont typeface="Arial"/>
              <a:buChar char="•"/>
              <a:defRPr/>
            </a:lvl1pPr>
            <a:lvl2pPr marL="539496" indent="-256032">
              <a:lnSpc>
                <a:spcPts val="2000"/>
              </a:lnSpc>
              <a:spcBef>
                <a:spcPts val="1500"/>
              </a:spcBef>
              <a:defRPr/>
            </a:lvl2pPr>
            <a:lvl3pPr marL="758952" indent="-182880">
              <a:lnSpc>
                <a:spcPts val="1800"/>
              </a:lnSpc>
              <a:spcBef>
                <a:spcPts val="1500"/>
              </a:spcBef>
              <a:buSzPct val="90000"/>
              <a:buFont typeface="Wingdings" charset="2"/>
              <a:buChar char="§"/>
              <a:defRPr/>
            </a:lvl3pPr>
            <a:lvl4pPr marL="1033272" indent="0">
              <a:lnSpc>
                <a:spcPts val="1600"/>
              </a:lnSpc>
              <a:spcBef>
                <a:spcPts val="1500"/>
              </a:spcBef>
              <a:buFontTx/>
              <a:buNone/>
              <a:defRPr/>
            </a:lvl4pPr>
            <a:lvl5pPr marL="1261872" indent="0">
              <a:lnSpc>
                <a:spcPts val="1400"/>
              </a:lnSpc>
              <a:spcBef>
                <a:spcPts val="1500"/>
              </a:spcBef>
              <a:buSzPct val="85000"/>
              <a:buFontTx/>
              <a:buNone/>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11346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Picture Placeholder 3"/>
          <p:cNvSpPr>
            <a:spLocks noGrp="1"/>
          </p:cNvSpPr>
          <p:nvPr>
            <p:ph type="pic" sz="quarter" idx="10" hasCustomPrompt="1"/>
          </p:nvPr>
        </p:nvSpPr>
        <p:spPr>
          <a:xfrm>
            <a:off x="1581912" y="1764792"/>
            <a:ext cx="5971032" cy="3776472"/>
          </a:xfrm>
          <a:prstGeom prst="rect">
            <a:avLst/>
          </a:prstGeom>
          <a:ln w="12700">
            <a:solidFill>
              <a:schemeClr val="tx1"/>
            </a:solidFill>
          </a:ln>
        </p:spPr>
        <p:txBody>
          <a:bodyPr vert="horz"/>
          <a:lstStyle>
            <a:lvl1pPr marL="0" indent="0" algn="ctr">
              <a:lnSpc>
                <a:spcPts val="2000"/>
              </a:lnSpc>
              <a:spcBef>
                <a:spcPts val="300"/>
              </a:spcBef>
              <a:spcAft>
                <a:spcPts val="600"/>
              </a:spcAft>
              <a:buFontTx/>
              <a:buNone/>
              <a:defRPr/>
            </a:lvl1pPr>
          </a:lstStyle>
          <a:p>
            <a:r>
              <a:rPr lang="en-US" dirty="0" smtClean="0"/>
              <a:t>Click icon to add picture</a:t>
            </a:r>
            <a:endParaRPr lang="en-US" dirty="0"/>
          </a:p>
        </p:txBody>
      </p:sp>
      <p:sp>
        <p:nvSpPr>
          <p:cNvPr id="5" name="Text Placeholder 4"/>
          <p:cNvSpPr>
            <a:spLocks noGrp="1"/>
          </p:cNvSpPr>
          <p:nvPr>
            <p:ph type="body" sz="quarter" idx="11"/>
          </p:nvPr>
        </p:nvSpPr>
        <p:spPr>
          <a:xfrm>
            <a:off x="1581912" y="1316736"/>
            <a:ext cx="5971032" cy="374904"/>
          </a:xfrm>
          <a:prstGeom prst="rect">
            <a:avLst/>
          </a:prstGeom>
        </p:spPr>
        <p:txBody>
          <a:bodyPr vert="horz" anchor="b" anchorCtr="0"/>
          <a:lstStyle>
            <a:lvl1pPr marL="0" indent="0" algn="ctr">
              <a:lnSpc>
                <a:spcPts val="2000"/>
              </a:lnSpc>
              <a:spcBef>
                <a:spcPts val="300"/>
              </a:spcBef>
              <a:spcAft>
                <a:spcPts val="600"/>
              </a:spcAft>
              <a:buFontTx/>
              <a:buNone/>
              <a:defRPr sz="1800" baseline="0"/>
            </a:lvl1pPr>
            <a:lvl2pPr marL="520700" indent="0">
              <a:buNone/>
              <a:defRPr/>
            </a:lvl2pPr>
            <a:lvl3pPr marL="976313" indent="0">
              <a:buNone/>
              <a:defRPr/>
            </a:lvl3pPr>
            <a:lvl4pPr marL="1427162" indent="0">
              <a:buNone/>
              <a:defRPr/>
            </a:lvl4pPr>
            <a:lvl5pPr>
              <a:buNone/>
              <a:defRPr/>
            </a:lvl5pPr>
          </a:lstStyle>
          <a:p>
            <a:pPr lvl="0"/>
            <a:r>
              <a:rPr lang="en-US" smtClean="0"/>
              <a:t>Click to edit Master text styles</a:t>
            </a:r>
          </a:p>
        </p:txBody>
      </p:sp>
      <p:sp>
        <p:nvSpPr>
          <p:cNvPr id="6" name="Text Placeholder 4"/>
          <p:cNvSpPr>
            <a:spLocks noGrp="1"/>
          </p:cNvSpPr>
          <p:nvPr>
            <p:ph type="body" sz="quarter" idx="12"/>
          </p:nvPr>
        </p:nvSpPr>
        <p:spPr>
          <a:xfrm>
            <a:off x="1581912" y="5605272"/>
            <a:ext cx="5971032" cy="274320"/>
          </a:xfrm>
          <a:prstGeom prst="rect">
            <a:avLst/>
          </a:prstGeom>
        </p:spPr>
        <p:txBody>
          <a:bodyPr vert="horz" anchor="t" anchorCtr="0"/>
          <a:lstStyle>
            <a:lvl1pPr marL="0" indent="0" algn="ctr">
              <a:lnSpc>
                <a:spcPts val="1400"/>
              </a:lnSpc>
              <a:spcBef>
                <a:spcPts val="300"/>
              </a:spcBef>
              <a:spcAft>
                <a:spcPts val="600"/>
              </a:spcAft>
              <a:buFontTx/>
              <a:buNone/>
              <a:defRPr sz="1200" b="1" i="0" baseline="0"/>
            </a:lvl1pPr>
            <a:lvl2pPr marL="520700" indent="0">
              <a:buNone/>
              <a:defRPr/>
            </a:lvl2pPr>
            <a:lvl3pPr marL="976313" indent="0">
              <a:buNone/>
              <a:defRPr/>
            </a:lvl3pPr>
            <a:lvl4pPr marL="1427162" indent="0">
              <a:buNone/>
              <a:defRPr/>
            </a:lvl4pPr>
            <a:lvl5pPr>
              <a:buNone/>
              <a:defRPr/>
            </a:lvl5pPr>
          </a:lstStyle>
          <a:p>
            <a:pPr lvl="0"/>
            <a:r>
              <a:rPr lang="en-US" smtClean="0"/>
              <a:t>Click to edit Master text styles</a:t>
            </a:r>
          </a:p>
        </p:txBody>
      </p:sp>
    </p:spTree>
    <p:extLst>
      <p:ext uri="{BB962C8B-B14F-4D97-AF65-F5344CB8AC3E}">
        <p14:creationId xmlns:p14="http://schemas.microsoft.com/office/powerpoint/2010/main" val="2497905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Media Placeholder 3"/>
          <p:cNvSpPr>
            <a:spLocks noGrp="1"/>
          </p:cNvSpPr>
          <p:nvPr>
            <p:ph type="media" sz="quarter" idx="10"/>
          </p:nvPr>
        </p:nvSpPr>
        <p:spPr>
          <a:xfrm>
            <a:off x="1737360" y="1828800"/>
            <a:ext cx="5687568" cy="3346704"/>
          </a:xfrm>
          <a:prstGeom prst="rect">
            <a:avLst/>
          </a:prstGeom>
          <a:ln w="12700">
            <a:solidFill>
              <a:schemeClr val="tx1"/>
            </a:solidFill>
          </a:ln>
        </p:spPr>
        <p:txBody>
          <a:bodyPr vert="horz"/>
          <a:lstStyle>
            <a:lvl1pPr marL="0" indent="0">
              <a:lnSpc>
                <a:spcPts val="2000"/>
              </a:lnSpc>
              <a:spcBef>
                <a:spcPts val="300"/>
              </a:spcBef>
              <a:spcAft>
                <a:spcPts val="600"/>
              </a:spcAft>
              <a:buFontTx/>
              <a:buNone/>
              <a:defRPr/>
            </a:lvl1pPr>
          </a:lstStyle>
          <a:p>
            <a:r>
              <a:rPr lang="en-US" smtClean="0"/>
              <a:t>Click icon to add media</a:t>
            </a:r>
            <a:endParaRPr lang="en-US" dirty="0"/>
          </a:p>
        </p:txBody>
      </p:sp>
      <p:sp>
        <p:nvSpPr>
          <p:cNvPr id="5" name="Text Placeholder 4"/>
          <p:cNvSpPr>
            <a:spLocks noGrp="1"/>
          </p:cNvSpPr>
          <p:nvPr>
            <p:ph type="body" sz="quarter" idx="11"/>
          </p:nvPr>
        </p:nvSpPr>
        <p:spPr>
          <a:xfrm>
            <a:off x="1737360" y="1371600"/>
            <a:ext cx="5687568" cy="374904"/>
          </a:xfrm>
          <a:prstGeom prst="rect">
            <a:avLst/>
          </a:prstGeom>
        </p:spPr>
        <p:txBody>
          <a:bodyPr vert="horz" anchor="b" anchorCtr="0"/>
          <a:lstStyle>
            <a:lvl1pPr marL="0" indent="0" algn="ctr">
              <a:lnSpc>
                <a:spcPts val="2000"/>
              </a:lnSpc>
              <a:spcBef>
                <a:spcPts val="300"/>
              </a:spcBef>
              <a:spcAft>
                <a:spcPts val="600"/>
              </a:spcAft>
              <a:buFontTx/>
              <a:buNone/>
              <a:defRPr sz="1800" baseline="0"/>
            </a:lvl1pPr>
            <a:lvl2pPr marL="520700" indent="0">
              <a:buNone/>
              <a:defRPr/>
            </a:lvl2pPr>
            <a:lvl3pPr marL="976313" indent="0">
              <a:buNone/>
              <a:defRPr/>
            </a:lvl3pPr>
            <a:lvl4pPr marL="1427162" indent="0">
              <a:buNone/>
              <a:defRPr/>
            </a:lvl4pPr>
            <a:lvl5pPr>
              <a:buNone/>
              <a:defRPr/>
            </a:lvl5pPr>
          </a:lstStyle>
          <a:p>
            <a:pPr lvl="0"/>
            <a:r>
              <a:rPr lang="en-US" smtClean="0"/>
              <a:t>Click to edit Master text styles</a:t>
            </a:r>
          </a:p>
        </p:txBody>
      </p:sp>
      <p:sp>
        <p:nvSpPr>
          <p:cNvPr id="6" name="Text Placeholder 4"/>
          <p:cNvSpPr>
            <a:spLocks noGrp="1"/>
          </p:cNvSpPr>
          <p:nvPr>
            <p:ph type="body" sz="quarter" idx="12"/>
          </p:nvPr>
        </p:nvSpPr>
        <p:spPr>
          <a:xfrm>
            <a:off x="1737360" y="5230368"/>
            <a:ext cx="5687568" cy="274320"/>
          </a:xfrm>
          <a:prstGeom prst="rect">
            <a:avLst/>
          </a:prstGeom>
        </p:spPr>
        <p:txBody>
          <a:bodyPr vert="horz" anchor="t" anchorCtr="0"/>
          <a:lstStyle>
            <a:lvl1pPr marL="0" indent="0" algn="ctr">
              <a:lnSpc>
                <a:spcPts val="1400"/>
              </a:lnSpc>
              <a:spcBef>
                <a:spcPts val="300"/>
              </a:spcBef>
              <a:spcAft>
                <a:spcPts val="600"/>
              </a:spcAft>
              <a:buFontTx/>
              <a:buNone/>
              <a:defRPr sz="1200" b="1" i="0" baseline="0"/>
            </a:lvl1pPr>
            <a:lvl2pPr marL="520700" indent="0">
              <a:buNone/>
              <a:defRPr/>
            </a:lvl2pPr>
            <a:lvl3pPr marL="976313" indent="0">
              <a:buNone/>
              <a:defRPr/>
            </a:lvl3pPr>
            <a:lvl4pPr marL="1427162" indent="0">
              <a:buNone/>
              <a:defRPr/>
            </a:lvl4pPr>
            <a:lvl5pPr>
              <a:buNone/>
              <a:defRPr/>
            </a:lvl5pPr>
          </a:lstStyle>
          <a:p>
            <a:pPr lvl="0"/>
            <a:r>
              <a:rPr lang="en-US" smtClean="0"/>
              <a:t>Click to edit Master text styles</a:t>
            </a:r>
          </a:p>
        </p:txBody>
      </p:sp>
    </p:spTree>
    <p:extLst>
      <p:ext uri="{BB962C8B-B14F-4D97-AF65-F5344CB8AC3E}">
        <p14:creationId xmlns:p14="http://schemas.microsoft.com/office/powerpoint/2010/main" val="33803974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image" Target="../media/image1.png"/><Relationship Id="rId13"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0" name="Rectangle 6"/>
          <p:cNvSpPr>
            <a:spLocks noGrp="1" noChangeArrowheads="1"/>
          </p:cNvSpPr>
          <p:nvPr>
            <p:ph type="title"/>
          </p:nvPr>
        </p:nvSpPr>
        <p:spPr bwMode="auto">
          <a:xfrm>
            <a:off x="941832" y="100584"/>
            <a:ext cx="7260336" cy="813816"/>
          </a:xfrm>
          <a:prstGeom prst="rect">
            <a:avLst/>
          </a:prstGeom>
          <a:noFill/>
          <a:ln w="9525">
            <a:noFill/>
            <a:miter lim="800000"/>
            <a:headEnd/>
            <a:tailEnd/>
          </a:ln>
          <a:effectLst/>
        </p:spPr>
        <p:txBody>
          <a:bodyPr vert="horz" wrap="square" lIns="92064" tIns="46033" rIns="92064" bIns="46033" numCol="1" anchor="ctr" anchorCtr="0" compatLnSpc="1">
            <a:prstTxWarp prst="textNoShape">
              <a:avLst/>
            </a:prstTxWarp>
          </a:bodyPr>
          <a:lstStyle/>
          <a:p>
            <a:pPr lvl="0"/>
            <a:r>
              <a:rPr lang="en-US" altLang="en-US" smtClean="0"/>
              <a:t>Click to edit Master title style</a:t>
            </a:r>
            <a:endParaRPr lang="en-US" altLang="en-US" dirty="0"/>
          </a:p>
        </p:txBody>
      </p:sp>
      <p:sp>
        <p:nvSpPr>
          <p:cNvPr id="1032" name="Freeform 8"/>
          <p:cNvSpPr>
            <a:spLocks/>
          </p:cNvSpPr>
          <p:nvPr/>
        </p:nvSpPr>
        <p:spPr bwMode="auto">
          <a:xfrm>
            <a:off x="0" y="950976"/>
            <a:ext cx="9144000" cy="0"/>
          </a:xfrm>
          <a:custGeom>
            <a:avLst/>
            <a:gdLst/>
            <a:ahLst/>
            <a:cxnLst>
              <a:cxn ang="0">
                <a:pos x="0" y="0"/>
              </a:cxn>
              <a:cxn ang="0">
                <a:pos x="6144" y="0"/>
              </a:cxn>
              <a:cxn ang="0">
                <a:pos x="0" y="0"/>
              </a:cxn>
            </a:cxnLst>
            <a:rect l="0" t="0" r="r" b="b"/>
            <a:pathLst>
              <a:path w="6145" h="1">
                <a:moveTo>
                  <a:pt x="0" y="0"/>
                </a:moveTo>
                <a:lnTo>
                  <a:pt x="6144" y="0"/>
                </a:lnTo>
                <a:lnTo>
                  <a:pt x="0" y="0"/>
                </a:lnTo>
              </a:path>
            </a:pathLst>
          </a:custGeom>
          <a:noFill/>
          <a:ln w="22225" cap="flat" cmpd="sng">
            <a:solidFill>
              <a:schemeClr val="accent4"/>
            </a:solidFill>
            <a:prstDash val="solid"/>
            <a:round/>
            <a:headEnd/>
            <a:tailEnd/>
          </a:ln>
          <a:effectLst/>
        </p:spPr>
        <p:txBody>
          <a:bodyPr>
            <a:prstTxWarp prst="textNoShape">
              <a:avLst/>
            </a:prstTxWarp>
          </a:bodyPr>
          <a:lstStyle/>
          <a:p>
            <a:endParaRPr lang="en-US"/>
          </a:p>
        </p:txBody>
      </p:sp>
      <p:sp>
        <p:nvSpPr>
          <p:cNvPr id="1048" name="Rectangle 24"/>
          <p:cNvSpPr>
            <a:spLocks noChangeArrowheads="1"/>
          </p:cNvSpPr>
          <p:nvPr/>
        </p:nvSpPr>
        <p:spPr bwMode="auto">
          <a:xfrm>
            <a:off x="320040" y="6455664"/>
            <a:ext cx="1088136" cy="219456"/>
          </a:xfrm>
          <a:prstGeom prst="rect">
            <a:avLst/>
          </a:prstGeom>
          <a:noFill/>
          <a:ln w="9525">
            <a:noFill/>
            <a:miter lim="800000"/>
            <a:headEnd/>
            <a:tailEnd/>
          </a:ln>
          <a:effectLst/>
        </p:spPr>
        <p:txBody>
          <a:bodyPr wrap="square" lIns="0" tIns="0" rIns="0" bIns="0" anchor="t" anchorCtr="0">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altLang="en-US" sz="700" b="0" i="0" dirty="0" smtClean="0"/>
              <a:t>D4M</a:t>
            </a:r>
            <a:r>
              <a:rPr lang="en-US" altLang="en-US" sz="700" b="0" i="0" baseline="0" dirty="0" smtClean="0"/>
              <a:t>-</a:t>
            </a:r>
            <a:fld id="{321F32AB-3DDB-C54A-A434-42EC1FB733CD}" type="slidenum">
              <a:rPr lang="en-US" altLang="en-US" sz="700" b="0" i="0" smtClean="0"/>
              <a:pPr marL="0" marR="0" indent="0" algn="l" defTabSz="914400" rtl="0" eaLnBrk="0" fontAlgn="base" latinLnBrk="0" hangingPunct="0">
                <a:lnSpc>
                  <a:spcPct val="100000"/>
                </a:lnSpc>
                <a:spcBef>
                  <a:spcPct val="0"/>
                </a:spcBef>
                <a:spcAft>
                  <a:spcPct val="0"/>
                </a:spcAft>
                <a:buClrTx/>
                <a:buSzTx/>
                <a:buFontTx/>
                <a:buNone/>
                <a:tabLst/>
                <a:defRPr/>
              </a:pPr>
              <a:t>‹#›</a:t>
            </a:fld>
            <a:endParaRPr lang="en-US" altLang="en-US" sz="700" b="0" i="0" baseline="0" dirty="0" smtClean="0"/>
          </a:p>
        </p:txBody>
      </p:sp>
      <p:sp>
        <p:nvSpPr>
          <p:cNvPr id="11" name="Freeform 8"/>
          <p:cNvSpPr>
            <a:spLocks/>
          </p:cNvSpPr>
          <p:nvPr/>
        </p:nvSpPr>
        <p:spPr bwMode="auto">
          <a:xfrm>
            <a:off x="0" y="6355080"/>
            <a:ext cx="9144000" cy="0"/>
          </a:xfrm>
          <a:custGeom>
            <a:avLst/>
            <a:gdLst/>
            <a:ahLst/>
            <a:cxnLst>
              <a:cxn ang="0">
                <a:pos x="0" y="0"/>
              </a:cxn>
              <a:cxn ang="0">
                <a:pos x="6144" y="0"/>
              </a:cxn>
              <a:cxn ang="0">
                <a:pos x="0" y="0"/>
              </a:cxn>
            </a:cxnLst>
            <a:rect l="0" t="0" r="r" b="b"/>
            <a:pathLst>
              <a:path w="6145" h="1">
                <a:moveTo>
                  <a:pt x="0" y="0"/>
                </a:moveTo>
                <a:lnTo>
                  <a:pt x="6144" y="0"/>
                </a:lnTo>
                <a:lnTo>
                  <a:pt x="0" y="0"/>
                </a:lnTo>
              </a:path>
            </a:pathLst>
          </a:custGeom>
          <a:noFill/>
          <a:ln w="22225" cap="flat" cmpd="sng">
            <a:solidFill>
              <a:schemeClr val="accent4"/>
            </a:solidFill>
            <a:prstDash val="solid"/>
            <a:round/>
            <a:headEnd/>
            <a:tailEnd/>
          </a:ln>
          <a:effectLst/>
        </p:spPr>
        <p:txBody>
          <a:bodyPr>
            <a:prstTxWarp prst="textNoShape">
              <a:avLst/>
            </a:prstTxWarp>
          </a:bodyPr>
          <a:lstStyle/>
          <a:p>
            <a:endParaRPr lang="en-US"/>
          </a:p>
        </p:txBody>
      </p:sp>
      <p:pic>
        <p:nvPicPr>
          <p:cNvPr id="3" name="Picture 2" descr="LL_Logo_blue_nomark.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75704" y="6473952"/>
            <a:ext cx="2023269" cy="230071"/>
          </a:xfrm>
          <a:prstGeom prst="rect">
            <a:avLst/>
          </a:prstGeom>
        </p:spPr>
      </p:pic>
      <p:pic>
        <p:nvPicPr>
          <p:cNvPr id="6" name="Picture 5" descr="LL_Logo_alone_blue.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65760" y="246888"/>
            <a:ext cx="548658" cy="53110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54" r:id="rId4"/>
    <p:sldLayoutId id="2147483662" r:id="rId5"/>
    <p:sldLayoutId id="2147483656" r:id="rId6"/>
    <p:sldLayoutId id="2147483658" r:id="rId7"/>
    <p:sldLayoutId id="2147483659" r:id="rId8"/>
    <p:sldLayoutId id="2147483660" r:id="rId9"/>
    <p:sldLayoutId id="2147483661" r:id="rId10"/>
  </p:sldLayoutIdLst>
  <p:txStyles>
    <p:titleStyle>
      <a:lvl1pPr algn="ctr" rtl="0" eaLnBrk="1" fontAlgn="base" hangingPunct="1">
        <a:lnSpc>
          <a:spcPts val="2800"/>
        </a:lnSpc>
        <a:spcBef>
          <a:spcPct val="0"/>
        </a:spcBef>
        <a:spcAft>
          <a:spcPct val="0"/>
        </a:spcAft>
        <a:defRPr sz="2800" b="1">
          <a:solidFill>
            <a:schemeClr val="tx2"/>
          </a:solidFill>
          <a:latin typeface="+mj-lt"/>
          <a:ea typeface="+mj-ea"/>
          <a:cs typeface="+mj-cs"/>
        </a:defRPr>
      </a:lvl1pPr>
      <a:lvl2pPr algn="ctr" rtl="0" eaLnBrk="1" fontAlgn="base" hangingPunct="1">
        <a:lnSpc>
          <a:spcPts val="3000"/>
        </a:lnSpc>
        <a:spcBef>
          <a:spcPct val="0"/>
        </a:spcBef>
        <a:spcAft>
          <a:spcPct val="0"/>
        </a:spcAft>
        <a:defRPr sz="2800" b="1">
          <a:solidFill>
            <a:schemeClr val="tx2"/>
          </a:solidFill>
          <a:latin typeface="Arial" pitchFamily="-110" charset="0"/>
        </a:defRPr>
      </a:lvl2pPr>
      <a:lvl3pPr algn="ctr" rtl="0" eaLnBrk="1" fontAlgn="base" hangingPunct="1">
        <a:lnSpc>
          <a:spcPts val="3000"/>
        </a:lnSpc>
        <a:spcBef>
          <a:spcPct val="0"/>
        </a:spcBef>
        <a:spcAft>
          <a:spcPct val="0"/>
        </a:spcAft>
        <a:defRPr sz="2800" b="1">
          <a:solidFill>
            <a:schemeClr val="tx2"/>
          </a:solidFill>
          <a:latin typeface="Arial" pitchFamily="-110" charset="0"/>
        </a:defRPr>
      </a:lvl3pPr>
      <a:lvl4pPr algn="ctr" rtl="0" eaLnBrk="1" fontAlgn="base" hangingPunct="1">
        <a:lnSpc>
          <a:spcPts val="3000"/>
        </a:lnSpc>
        <a:spcBef>
          <a:spcPct val="0"/>
        </a:spcBef>
        <a:spcAft>
          <a:spcPct val="0"/>
        </a:spcAft>
        <a:defRPr sz="2800" b="1">
          <a:solidFill>
            <a:schemeClr val="tx2"/>
          </a:solidFill>
          <a:latin typeface="Arial" pitchFamily="-110" charset="0"/>
        </a:defRPr>
      </a:lvl4pPr>
      <a:lvl5pPr algn="ctr" rtl="0" eaLnBrk="1" fontAlgn="base" hangingPunct="1">
        <a:lnSpc>
          <a:spcPts val="3000"/>
        </a:lnSpc>
        <a:spcBef>
          <a:spcPct val="0"/>
        </a:spcBef>
        <a:spcAft>
          <a:spcPct val="0"/>
        </a:spcAft>
        <a:defRPr sz="2800" b="1">
          <a:solidFill>
            <a:schemeClr val="tx2"/>
          </a:solidFill>
          <a:latin typeface="Arial" pitchFamily="-110" charset="0"/>
        </a:defRPr>
      </a:lvl5pPr>
      <a:lvl6pPr marL="457200" algn="ctr" rtl="0" eaLnBrk="1" fontAlgn="base" hangingPunct="1">
        <a:lnSpc>
          <a:spcPts val="3000"/>
        </a:lnSpc>
        <a:spcBef>
          <a:spcPct val="0"/>
        </a:spcBef>
        <a:spcAft>
          <a:spcPct val="0"/>
        </a:spcAft>
        <a:defRPr sz="2800" b="1">
          <a:solidFill>
            <a:schemeClr val="tx2"/>
          </a:solidFill>
          <a:latin typeface="Arial" pitchFamily="-110" charset="0"/>
        </a:defRPr>
      </a:lvl6pPr>
      <a:lvl7pPr marL="914400" algn="ctr" rtl="0" eaLnBrk="1" fontAlgn="base" hangingPunct="1">
        <a:lnSpc>
          <a:spcPts val="3000"/>
        </a:lnSpc>
        <a:spcBef>
          <a:spcPct val="0"/>
        </a:spcBef>
        <a:spcAft>
          <a:spcPct val="0"/>
        </a:spcAft>
        <a:defRPr sz="2800" b="1">
          <a:solidFill>
            <a:schemeClr val="tx2"/>
          </a:solidFill>
          <a:latin typeface="Arial" pitchFamily="-110" charset="0"/>
        </a:defRPr>
      </a:lvl7pPr>
      <a:lvl8pPr marL="1371600" algn="ctr" rtl="0" eaLnBrk="1" fontAlgn="base" hangingPunct="1">
        <a:lnSpc>
          <a:spcPts val="3000"/>
        </a:lnSpc>
        <a:spcBef>
          <a:spcPct val="0"/>
        </a:spcBef>
        <a:spcAft>
          <a:spcPct val="0"/>
        </a:spcAft>
        <a:defRPr sz="2800" b="1">
          <a:solidFill>
            <a:schemeClr val="tx2"/>
          </a:solidFill>
          <a:latin typeface="Arial" pitchFamily="-110" charset="0"/>
        </a:defRPr>
      </a:lvl8pPr>
      <a:lvl9pPr marL="1828800" algn="ctr" rtl="0" eaLnBrk="1" fontAlgn="base" hangingPunct="1">
        <a:lnSpc>
          <a:spcPts val="3000"/>
        </a:lnSpc>
        <a:spcBef>
          <a:spcPct val="0"/>
        </a:spcBef>
        <a:spcAft>
          <a:spcPct val="0"/>
        </a:spcAft>
        <a:defRPr sz="2800" b="1">
          <a:solidFill>
            <a:schemeClr val="tx2"/>
          </a:solidFill>
          <a:latin typeface="Arial" pitchFamily="-110" charset="0"/>
        </a:defRPr>
      </a:lvl9pPr>
    </p:titleStyle>
    <p:bodyStyle>
      <a:lvl1pPr marL="342900" indent="-342900" algn="l" rtl="0" eaLnBrk="1" fontAlgn="base" hangingPunct="1">
        <a:lnSpc>
          <a:spcPct val="90000"/>
        </a:lnSpc>
        <a:spcBef>
          <a:spcPct val="25000"/>
        </a:spcBef>
        <a:spcAft>
          <a:spcPct val="0"/>
        </a:spcAft>
        <a:buSzPct val="125000"/>
        <a:buChar char="•"/>
        <a:defRPr sz="2000" b="1">
          <a:solidFill>
            <a:schemeClr val="tx1"/>
          </a:solidFill>
          <a:latin typeface="+mn-lt"/>
          <a:ea typeface="+mn-ea"/>
          <a:cs typeface="+mn-cs"/>
        </a:defRPr>
      </a:lvl1pPr>
      <a:lvl2pPr marL="862013" indent="-341313" algn="l" rtl="0" eaLnBrk="1" fontAlgn="base" hangingPunct="1">
        <a:lnSpc>
          <a:spcPct val="90000"/>
        </a:lnSpc>
        <a:spcBef>
          <a:spcPct val="25000"/>
        </a:spcBef>
        <a:spcAft>
          <a:spcPct val="0"/>
        </a:spcAft>
        <a:buSzPct val="100000"/>
        <a:buChar char="–"/>
        <a:defRPr b="1">
          <a:solidFill>
            <a:schemeClr val="tx1"/>
          </a:solidFill>
          <a:latin typeface="+mn-lt"/>
          <a:ea typeface="ＭＳ Ｐゴシック" pitchFamily="-110" charset="-128"/>
        </a:defRPr>
      </a:lvl2pPr>
      <a:lvl3pPr marL="1204913" indent="-228600" algn="l" rtl="0" eaLnBrk="1" fontAlgn="base" hangingPunct="1">
        <a:lnSpc>
          <a:spcPct val="90000"/>
        </a:lnSpc>
        <a:spcBef>
          <a:spcPct val="25000"/>
        </a:spcBef>
        <a:spcAft>
          <a:spcPct val="0"/>
        </a:spcAft>
        <a:buSzPct val="100000"/>
        <a:buChar char=" "/>
        <a:defRPr sz="1600" b="1">
          <a:solidFill>
            <a:schemeClr val="tx1"/>
          </a:solidFill>
          <a:latin typeface="+mn-lt"/>
          <a:ea typeface="ＭＳ Ｐゴシック" pitchFamily="-110" charset="-128"/>
        </a:defRPr>
      </a:lvl3pPr>
      <a:lvl4pPr marL="1546225" indent="-119063"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4pPr>
      <a:lvl5pPr marL="18288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5pPr>
      <a:lvl6pPr marL="22860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6pPr>
      <a:lvl7pPr marL="27432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7pPr>
      <a:lvl8pPr marL="32004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8pPr>
      <a:lvl9pPr marL="36576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2.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3.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4.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chart" Target="../charts/chart1.xml"/></Relationships>
</file>

<file path=ppt/slides/_rels/slide22.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image" Target="../media/image29.png"/><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Jeremy Kepner</a:t>
            </a:r>
          </a:p>
          <a:p>
            <a:r>
              <a:rPr lang="en-US" sz="1800" dirty="0" smtClean="0"/>
              <a:t>Lecture 6: Bio Sequence Cross Correlation</a:t>
            </a:r>
          </a:p>
          <a:p>
            <a:endParaRPr lang="en-US" sz="1800" dirty="0"/>
          </a:p>
        </p:txBody>
      </p:sp>
      <p:sp>
        <p:nvSpPr>
          <p:cNvPr id="9" name="Title 8"/>
          <p:cNvSpPr>
            <a:spLocks noGrp="1"/>
          </p:cNvSpPr>
          <p:nvPr>
            <p:ph type="ctrTitle"/>
          </p:nvPr>
        </p:nvSpPr>
        <p:spPr/>
        <p:txBody>
          <a:bodyPr/>
          <a:lstStyle/>
          <a:p>
            <a:r>
              <a:rPr lang="en-US" dirty="0" smtClean="0"/>
              <a:t>Signal Processing on Databases</a:t>
            </a:r>
            <a:endParaRPr lang="en-US" dirty="0"/>
          </a:p>
        </p:txBody>
      </p:sp>
      <p:sp>
        <p:nvSpPr>
          <p:cNvPr id="4" name="TextBox 3"/>
          <p:cNvSpPr txBox="1"/>
          <p:nvPr/>
        </p:nvSpPr>
        <p:spPr>
          <a:xfrm>
            <a:off x="2591940" y="5611186"/>
            <a:ext cx="4248474" cy="448086"/>
          </a:xfrm>
          <a:prstGeom prst="rect">
            <a:avLst/>
          </a:prstGeom>
          <a:noFill/>
        </p:spPr>
        <p:txBody>
          <a:bodyPr wrap="square" lIns="82058" tIns="41029" rIns="82058" bIns="41029" rtlCol="0">
            <a:spAutoFit/>
          </a:bodyPr>
          <a:lstStyle/>
          <a:p>
            <a:r>
              <a:rPr lang="en-US" sz="800" dirty="0">
                <a:solidFill>
                  <a:schemeClr val="bg2">
                    <a:lumMod val="50000"/>
                  </a:schemeClr>
                </a:solidFill>
              </a:rPr>
              <a:t>This work is sponsored by the Department of the Air Force under Air Force Contract #FA8721-05-C-0002.  Opinions, interpretations, recommendations and conclusions are those of the authors and are not necessarily endorsed by the United States Government. </a:t>
            </a:r>
          </a:p>
        </p:txBody>
      </p:sp>
    </p:spTree>
    <p:extLst>
      <p:ext uri="{BB962C8B-B14F-4D97-AF65-F5344CB8AC3E}">
        <p14:creationId xmlns:p14="http://schemas.microsoft.com/office/powerpoint/2010/main" val="412018547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0.5% Selection Results</a:t>
            </a:r>
            <a:endParaRPr lang="en-US" dirty="0"/>
          </a:p>
        </p:txBody>
      </p:sp>
      <p:pic>
        <p:nvPicPr>
          <p:cNvPr id="4" name="Picture 3" descr="TrueMatchesVsSampleMatches0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3784" y="1214162"/>
            <a:ext cx="5588000" cy="4483100"/>
          </a:xfrm>
          <a:prstGeom prst="rect">
            <a:avLst/>
          </a:prstGeom>
        </p:spPr>
      </p:pic>
      <p:cxnSp>
        <p:nvCxnSpPr>
          <p:cNvPr id="12" name="Straight Connector 11"/>
          <p:cNvCxnSpPr/>
          <p:nvPr/>
        </p:nvCxnSpPr>
        <p:spPr bwMode="auto">
          <a:xfrm>
            <a:off x="3956792" y="4347114"/>
            <a:ext cx="2271498" cy="989091"/>
          </a:xfrm>
          <a:prstGeom prst="line">
            <a:avLst/>
          </a:prstGeom>
          <a:solidFill>
            <a:schemeClr val="accent1"/>
          </a:solidFill>
          <a:ln w="12700" cap="flat" cmpd="sng" algn="ctr">
            <a:solidFill>
              <a:schemeClr val="tx1"/>
            </a:solidFill>
            <a:prstDash val="solid"/>
            <a:round/>
            <a:headEnd type="none" w="sm" len="sm"/>
            <a:tailEnd type="none" w="sm" len="sm"/>
          </a:ln>
          <a:effectLst/>
        </p:spPr>
      </p:cxnSp>
      <p:sp>
        <p:nvSpPr>
          <p:cNvPr id="15" name="Rectangle 14"/>
          <p:cNvSpPr/>
          <p:nvPr/>
        </p:nvSpPr>
        <p:spPr>
          <a:xfrm>
            <a:off x="5236610" y="3698818"/>
            <a:ext cx="1108146" cy="461665"/>
          </a:xfrm>
          <a:prstGeom prst="rect">
            <a:avLst/>
          </a:prstGeom>
        </p:spPr>
        <p:txBody>
          <a:bodyPr wrap="none">
            <a:spAutoFit/>
          </a:bodyPr>
          <a:lstStyle/>
          <a:p>
            <a:r>
              <a:rPr lang="en-US" b="1" dirty="0" smtClean="0"/>
              <a:t>Signal</a:t>
            </a:r>
            <a:endParaRPr lang="en-US" b="1" dirty="0"/>
          </a:p>
        </p:txBody>
      </p:sp>
      <p:sp>
        <p:nvSpPr>
          <p:cNvPr id="16" name="Rectangle 15"/>
          <p:cNvSpPr/>
          <p:nvPr/>
        </p:nvSpPr>
        <p:spPr>
          <a:xfrm>
            <a:off x="4070074" y="4815887"/>
            <a:ext cx="1022786" cy="461665"/>
          </a:xfrm>
          <a:prstGeom prst="rect">
            <a:avLst/>
          </a:prstGeom>
        </p:spPr>
        <p:txBody>
          <a:bodyPr wrap="none">
            <a:spAutoFit/>
          </a:bodyPr>
          <a:lstStyle/>
          <a:p>
            <a:r>
              <a:rPr lang="en-US" b="1" dirty="0" smtClean="0"/>
              <a:t>Noise</a:t>
            </a:r>
            <a:endParaRPr lang="en-US" b="1" dirty="0"/>
          </a:p>
        </p:txBody>
      </p:sp>
      <p:sp>
        <p:nvSpPr>
          <p:cNvPr id="7" name="Rectangle 6"/>
          <p:cNvSpPr/>
          <p:nvPr/>
        </p:nvSpPr>
        <p:spPr>
          <a:xfrm>
            <a:off x="5240189" y="5518257"/>
            <a:ext cx="2465438" cy="400110"/>
          </a:xfrm>
          <a:prstGeom prst="rect">
            <a:avLst/>
          </a:prstGeom>
          <a:solidFill>
            <a:schemeClr val="bg1"/>
          </a:solidFill>
        </p:spPr>
        <p:txBody>
          <a:bodyPr wrap="none">
            <a:spAutoFit/>
          </a:bodyPr>
          <a:lstStyle/>
          <a:p>
            <a:r>
              <a:rPr lang="en-US" sz="2000" dirty="0"/>
              <a:t>t</a:t>
            </a:r>
            <a:r>
              <a:rPr lang="en-US" sz="2000" dirty="0" smtClean="0"/>
              <a:t>rue 10mer matches</a:t>
            </a:r>
            <a:endParaRPr lang="en-US" sz="2000" dirty="0"/>
          </a:p>
        </p:txBody>
      </p:sp>
      <p:sp>
        <p:nvSpPr>
          <p:cNvPr id="18" name="Rectangle 17"/>
          <p:cNvSpPr/>
          <p:nvPr/>
        </p:nvSpPr>
        <p:spPr>
          <a:xfrm rot="16200000">
            <a:off x="1953530" y="3051648"/>
            <a:ext cx="3163997" cy="400110"/>
          </a:xfrm>
          <a:prstGeom prst="rect">
            <a:avLst/>
          </a:prstGeom>
          <a:solidFill>
            <a:schemeClr val="bg1"/>
          </a:solidFill>
        </p:spPr>
        <p:txBody>
          <a:bodyPr wrap="none">
            <a:spAutoFit/>
          </a:bodyPr>
          <a:lstStyle/>
          <a:p>
            <a:r>
              <a:rPr lang="en-US" sz="2000" dirty="0"/>
              <a:t>m</a:t>
            </a:r>
            <a:r>
              <a:rPr lang="en-US" sz="2000" dirty="0" smtClean="0"/>
              <a:t>easured 10mer matches</a:t>
            </a:r>
            <a:endParaRPr lang="en-US" sz="2000" dirty="0"/>
          </a:p>
        </p:txBody>
      </p:sp>
      <p:sp>
        <p:nvSpPr>
          <p:cNvPr id="3" name="Content Placeholder 2"/>
          <p:cNvSpPr>
            <a:spLocks noGrp="1"/>
          </p:cNvSpPr>
          <p:nvPr>
            <p:ph idx="1"/>
          </p:nvPr>
        </p:nvSpPr>
        <p:spPr>
          <a:xfrm>
            <a:off x="134333" y="1789401"/>
            <a:ext cx="2894327" cy="2911832"/>
          </a:xfrm>
          <a:solidFill>
            <a:srgbClr val="AED9FF"/>
          </a:solidFill>
          <a:ln>
            <a:solidFill>
              <a:schemeClr val="tx1"/>
            </a:solidFill>
          </a:ln>
          <a:effectLst>
            <a:outerShdw blurRad="50800" dist="38100" dir="2700000" algn="tl" rotWithShape="0">
              <a:prstClr val="black">
                <a:alpha val="40000"/>
              </a:prstClr>
            </a:outerShdw>
          </a:effectLst>
        </p:spPr>
        <p:txBody>
          <a:bodyPr/>
          <a:lstStyle/>
          <a:p>
            <a:pPr>
              <a:lnSpc>
                <a:spcPct val="100000"/>
              </a:lnSpc>
            </a:pPr>
            <a:r>
              <a:rPr lang="en-US" sz="1800" dirty="0" smtClean="0"/>
              <a:t>Sample (20MB):</a:t>
            </a:r>
          </a:p>
          <a:p>
            <a:pPr lvl="1">
              <a:lnSpc>
                <a:spcPct val="100000"/>
              </a:lnSpc>
            </a:pPr>
            <a:r>
              <a:rPr lang="en-US" sz="1600" dirty="0" smtClean="0"/>
              <a:t>NGS from Roche 454</a:t>
            </a:r>
          </a:p>
          <a:p>
            <a:pPr>
              <a:lnSpc>
                <a:spcPct val="100000"/>
              </a:lnSpc>
            </a:pPr>
            <a:r>
              <a:rPr lang="en-US" sz="1800" dirty="0" smtClean="0"/>
              <a:t>Reference (500MB):</a:t>
            </a:r>
          </a:p>
          <a:p>
            <a:pPr lvl="1">
              <a:lnSpc>
                <a:spcPct val="100000"/>
              </a:lnSpc>
            </a:pPr>
            <a:r>
              <a:rPr lang="en-US" sz="1600" dirty="0" smtClean="0"/>
              <a:t> Virus DNA from </a:t>
            </a:r>
            <a:r>
              <a:rPr lang="en-US" sz="1600" dirty="0" err="1" smtClean="0"/>
              <a:t>GenBank</a:t>
            </a:r>
            <a:endParaRPr lang="en-US" sz="1600" dirty="0" smtClean="0"/>
          </a:p>
          <a:p>
            <a:pPr>
              <a:lnSpc>
                <a:spcPct val="100000"/>
              </a:lnSpc>
            </a:pPr>
            <a:r>
              <a:rPr lang="en-US" dirty="0" smtClean="0"/>
              <a:t>All strong matches detected using 0.5% of data</a:t>
            </a:r>
            <a:endParaRPr lang="en-US" dirty="0"/>
          </a:p>
        </p:txBody>
      </p:sp>
    </p:spTree>
    <p:extLst>
      <p:ext uri="{BB962C8B-B14F-4D97-AF65-F5344CB8AC3E}">
        <p14:creationId xmlns:p14="http://schemas.microsoft.com/office/powerpoint/2010/main" val="254543572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Cumulative Probability of Detection</a:t>
            </a:r>
            <a:endParaRPr lang="en-US" dirty="0"/>
          </a:p>
        </p:txBody>
      </p:sp>
      <p:sp>
        <p:nvSpPr>
          <p:cNvPr id="3" name="Content Placeholder 2"/>
          <p:cNvSpPr>
            <a:spLocks noGrp="1"/>
          </p:cNvSpPr>
          <p:nvPr>
            <p:ph idx="1"/>
          </p:nvPr>
        </p:nvSpPr>
        <p:spPr>
          <a:xfrm>
            <a:off x="228600" y="5709132"/>
            <a:ext cx="8763000" cy="481842"/>
          </a:xfrm>
          <a:solidFill>
            <a:srgbClr val="AED9FF"/>
          </a:solidFill>
          <a:ln>
            <a:solidFill>
              <a:schemeClr val="tx1"/>
            </a:solidFill>
          </a:ln>
          <a:effectLst>
            <a:outerShdw blurRad="50800" dist="38100" dir="2700000" algn="tl" rotWithShape="0">
              <a:prstClr val="black">
                <a:alpha val="40000"/>
              </a:prstClr>
            </a:outerShdw>
          </a:effectLst>
        </p:spPr>
        <p:txBody>
          <a:bodyPr/>
          <a:lstStyle/>
          <a:p>
            <a:pPr>
              <a:lnSpc>
                <a:spcPct val="100000"/>
              </a:lnSpc>
            </a:pPr>
            <a:r>
              <a:rPr lang="en-US" sz="1800" dirty="0" smtClean="0"/>
              <a:t>100% detection of all true matches &gt; 100</a:t>
            </a:r>
            <a:endParaRPr lang="en-US" sz="1800" dirty="0"/>
          </a:p>
        </p:txBody>
      </p:sp>
      <p:pic>
        <p:nvPicPr>
          <p:cNvPr id="4" name="Picture 3" descr="CumProdDet0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8668" y="989091"/>
            <a:ext cx="5626100" cy="4457700"/>
          </a:xfrm>
          <a:prstGeom prst="rect">
            <a:avLst/>
          </a:prstGeom>
        </p:spPr>
      </p:pic>
      <p:sp>
        <p:nvSpPr>
          <p:cNvPr id="12" name="Rectangle 11"/>
          <p:cNvSpPr/>
          <p:nvPr/>
        </p:nvSpPr>
        <p:spPr>
          <a:xfrm>
            <a:off x="3432766" y="5261826"/>
            <a:ext cx="2465438" cy="400110"/>
          </a:xfrm>
          <a:prstGeom prst="rect">
            <a:avLst/>
          </a:prstGeom>
          <a:solidFill>
            <a:schemeClr val="bg1"/>
          </a:solidFill>
        </p:spPr>
        <p:txBody>
          <a:bodyPr wrap="none">
            <a:spAutoFit/>
          </a:bodyPr>
          <a:lstStyle/>
          <a:p>
            <a:r>
              <a:rPr lang="en-US" sz="2000" dirty="0"/>
              <a:t>t</a:t>
            </a:r>
            <a:r>
              <a:rPr lang="en-US" sz="2000" dirty="0" smtClean="0"/>
              <a:t>rue 10mer matches</a:t>
            </a:r>
            <a:endParaRPr lang="en-US" sz="2000" dirty="0"/>
          </a:p>
        </p:txBody>
      </p:sp>
      <p:sp>
        <p:nvSpPr>
          <p:cNvPr id="13" name="Rectangle 12"/>
          <p:cNvSpPr/>
          <p:nvPr/>
        </p:nvSpPr>
        <p:spPr>
          <a:xfrm rot="16200000">
            <a:off x="108291" y="2702384"/>
            <a:ext cx="2751099" cy="707886"/>
          </a:xfrm>
          <a:prstGeom prst="rect">
            <a:avLst/>
          </a:prstGeom>
          <a:solidFill>
            <a:schemeClr val="bg1"/>
          </a:solidFill>
        </p:spPr>
        <p:txBody>
          <a:bodyPr wrap="none">
            <a:spAutoFit/>
          </a:bodyPr>
          <a:lstStyle/>
          <a:p>
            <a:pPr algn="ctr"/>
            <a:r>
              <a:rPr lang="en-US" sz="2000" dirty="0"/>
              <a:t>c</a:t>
            </a:r>
            <a:r>
              <a:rPr lang="en-US" sz="2000" dirty="0" smtClean="0"/>
              <a:t>umulative </a:t>
            </a:r>
          </a:p>
          <a:p>
            <a:pPr algn="ctr"/>
            <a:r>
              <a:rPr lang="en-US" sz="2000" dirty="0" smtClean="0"/>
              <a:t>probability of detection</a:t>
            </a:r>
            <a:endParaRPr lang="en-US" sz="2000" dirty="0"/>
          </a:p>
        </p:txBody>
      </p:sp>
    </p:spTree>
    <p:extLst>
      <p:ext uri="{BB962C8B-B14F-4D97-AF65-F5344CB8AC3E}">
        <p14:creationId xmlns:p14="http://schemas.microsoft.com/office/powerpoint/2010/main" val="141096132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umProdFalseAlarm0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9083" y="1001203"/>
            <a:ext cx="5588000" cy="4445000"/>
          </a:xfrm>
          <a:prstGeom prst="rect">
            <a:avLst/>
          </a:prstGeom>
        </p:spPr>
      </p:pic>
      <p:sp>
        <p:nvSpPr>
          <p:cNvPr id="2" name="Title 1"/>
          <p:cNvSpPr>
            <a:spLocks noGrp="1"/>
          </p:cNvSpPr>
          <p:nvPr>
            <p:ph type="title"/>
          </p:nvPr>
        </p:nvSpPr>
        <p:spPr/>
        <p:txBody>
          <a:bodyPr/>
          <a:lstStyle/>
          <a:p>
            <a:r>
              <a:rPr lang="en-US" dirty="0" smtClean="0"/>
              <a:t>Cumulative Probability of False Alarm</a:t>
            </a:r>
            <a:endParaRPr lang="en-US" dirty="0"/>
          </a:p>
        </p:txBody>
      </p:sp>
      <p:sp>
        <p:nvSpPr>
          <p:cNvPr id="3" name="Content Placeholder 2"/>
          <p:cNvSpPr>
            <a:spLocks noGrp="1"/>
          </p:cNvSpPr>
          <p:nvPr>
            <p:ph idx="1"/>
          </p:nvPr>
        </p:nvSpPr>
        <p:spPr>
          <a:xfrm>
            <a:off x="228600" y="5709132"/>
            <a:ext cx="8763000" cy="481842"/>
          </a:xfrm>
          <a:solidFill>
            <a:srgbClr val="AED9FF"/>
          </a:solidFill>
          <a:ln>
            <a:solidFill>
              <a:schemeClr val="tx1"/>
            </a:solidFill>
          </a:ln>
          <a:effectLst>
            <a:outerShdw blurRad="50800" dist="38100" dir="2700000" algn="tl" rotWithShape="0">
              <a:prstClr val="black">
                <a:alpha val="40000"/>
              </a:prstClr>
            </a:outerShdw>
          </a:effectLst>
        </p:spPr>
        <p:txBody>
          <a:bodyPr/>
          <a:lstStyle/>
          <a:p>
            <a:pPr>
              <a:lnSpc>
                <a:spcPct val="100000"/>
              </a:lnSpc>
            </a:pPr>
            <a:r>
              <a:rPr lang="en-US" sz="1800" dirty="0" smtClean="0"/>
              <a:t>Measured matches &gt; 10 are always matches</a:t>
            </a:r>
            <a:endParaRPr lang="en-US" sz="1800" dirty="0"/>
          </a:p>
        </p:txBody>
      </p:sp>
      <p:sp>
        <p:nvSpPr>
          <p:cNvPr id="12" name="Rectangle 11"/>
          <p:cNvSpPr/>
          <p:nvPr/>
        </p:nvSpPr>
        <p:spPr>
          <a:xfrm>
            <a:off x="3432766" y="5261826"/>
            <a:ext cx="3092739" cy="400110"/>
          </a:xfrm>
          <a:prstGeom prst="rect">
            <a:avLst/>
          </a:prstGeom>
          <a:solidFill>
            <a:schemeClr val="bg1"/>
          </a:solidFill>
        </p:spPr>
        <p:txBody>
          <a:bodyPr wrap="none">
            <a:spAutoFit/>
          </a:bodyPr>
          <a:lstStyle/>
          <a:p>
            <a:r>
              <a:rPr lang="en-US" sz="2000" dirty="0" smtClean="0"/>
              <a:t>measured10mer matches</a:t>
            </a:r>
            <a:endParaRPr lang="en-US" sz="2000" dirty="0"/>
          </a:p>
        </p:txBody>
      </p:sp>
      <p:sp>
        <p:nvSpPr>
          <p:cNvPr id="13" name="Rectangle 12"/>
          <p:cNvSpPr/>
          <p:nvPr/>
        </p:nvSpPr>
        <p:spPr>
          <a:xfrm rot="16200000">
            <a:off x="1592" y="2702384"/>
            <a:ext cx="2964498" cy="707886"/>
          </a:xfrm>
          <a:prstGeom prst="rect">
            <a:avLst/>
          </a:prstGeom>
          <a:solidFill>
            <a:schemeClr val="bg1"/>
          </a:solidFill>
        </p:spPr>
        <p:txBody>
          <a:bodyPr wrap="none">
            <a:spAutoFit/>
          </a:bodyPr>
          <a:lstStyle/>
          <a:p>
            <a:pPr algn="ctr"/>
            <a:r>
              <a:rPr lang="en-US" sz="2000" dirty="0"/>
              <a:t>c</a:t>
            </a:r>
            <a:r>
              <a:rPr lang="en-US" sz="2000" dirty="0" smtClean="0"/>
              <a:t>umulative </a:t>
            </a:r>
          </a:p>
          <a:p>
            <a:pPr algn="ctr"/>
            <a:r>
              <a:rPr lang="en-US" sz="2000" dirty="0" smtClean="0"/>
              <a:t>probability of false alarm</a:t>
            </a:r>
            <a:endParaRPr lang="en-US" sz="2000" dirty="0"/>
          </a:p>
        </p:txBody>
      </p:sp>
    </p:spTree>
    <p:extLst>
      <p:ext uri="{BB962C8B-B14F-4D97-AF65-F5344CB8AC3E}">
        <p14:creationId xmlns:p14="http://schemas.microsoft.com/office/powerpoint/2010/main" val="34753533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Matches</a:t>
            </a:r>
            <a:endParaRPr lang="en-US" dirty="0"/>
          </a:p>
        </p:txBody>
      </p:sp>
      <p:pic>
        <p:nvPicPr>
          <p:cNvPr id="12" name="Picture 11" descr="A1A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65164" y="984843"/>
            <a:ext cx="4715964" cy="2294668"/>
          </a:xfrm>
          <a:prstGeom prst="rect">
            <a:avLst/>
          </a:prstGeom>
        </p:spPr>
      </p:pic>
      <p:sp>
        <p:nvSpPr>
          <p:cNvPr id="21" name="Down Arrow Callout 20"/>
          <p:cNvSpPr/>
          <p:nvPr/>
        </p:nvSpPr>
        <p:spPr bwMode="auto">
          <a:xfrm>
            <a:off x="604153" y="2505868"/>
            <a:ext cx="3390663" cy="1216708"/>
          </a:xfrm>
          <a:prstGeom prst="downArrowCallout">
            <a:avLst>
              <a:gd name="adj1" fmla="val 22973"/>
              <a:gd name="adj2" fmla="val 25000"/>
              <a:gd name="adj3" fmla="val 25000"/>
              <a:gd name="adj4" fmla="val 56572"/>
            </a:avLst>
          </a:prstGeom>
          <a:solidFill>
            <a:schemeClr val="bg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l"/>
            <a:r>
              <a:rPr kumimoji="0" lang="en-US" sz="2000" b="0" i="0" u="none" strike="noStrike" cap="none" normalizeH="0" baseline="0" dirty="0" smtClean="0">
                <a:ln>
                  <a:noFill/>
                </a:ln>
                <a:solidFill>
                  <a:schemeClr val="tx1"/>
                </a:solidFill>
                <a:effectLst/>
                <a:latin typeface="Arial" charset="0"/>
              </a:rPr>
              <a:t>A</a:t>
            </a:r>
            <a:r>
              <a:rPr kumimoji="0" lang="en-US" sz="2000" b="0" i="0" u="none" strike="noStrike" cap="none" normalizeH="0" dirty="0" smtClean="0">
                <a:ln>
                  <a:noFill/>
                </a:ln>
                <a:solidFill>
                  <a:schemeClr val="tx1"/>
                </a:solidFill>
                <a:effectLst/>
                <a:latin typeface="Arial" charset="0"/>
              </a:rPr>
              <a:t>   </a:t>
            </a:r>
            <a:r>
              <a:rPr kumimoji="0" lang="en-US" sz="2000" b="0" i="0" u="none" strike="noStrike" cap="none" normalizeH="0" baseline="0" dirty="0" smtClean="0">
                <a:ln>
                  <a:noFill/>
                </a:ln>
                <a:solidFill>
                  <a:schemeClr val="tx1"/>
                </a:solidFill>
                <a:effectLst/>
                <a:latin typeface="Arial" charset="0"/>
              </a:rPr>
              <a:t>= A1</a:t>
            </a:r>
            <a:r>
              <a:rPr kumimoji="0" lang="en-US" sz="2000" b="0" i="0" u="none" strike="noStrike" cap="none" normalizeH="0" dirty="0" smtClean="0">
                <a:ln>
                  <a:noFill/>
                </a:ln>
                <a:solidFill>
                  <a:schemeClr val="tx1"/>
                </a:solidFill>
                <a:effectLst/>
                <a:latin typeface="Arial" charset="0"/>
              </a:rPr>
              <a:t> * A2</a:t>
            </a:r>
            <a:r>
              <a:rPr lang="en-US" sz="2000" dirty="0" smtClean="0">
                <a:latin typeface="Courier" charset="0"/>
              </a:rPr>
              <a:t>'</a:t>
            </a:r>
          </a:p>
          <a:p>
            <a:pPr algn="l"/>
            <a:r>
              <a:rPr kumimoji="0" lang="en-US" sz="2000" b="0" i="0" u="none" strike="noStrike" cap="none" normalizeH="0" baseline="0" dirty="0" err="1" smtClean="0">
                <a:ln>
                  <a:noFill/>
                </a:ln>
                <a:solidFill>
                  <a:schemeClr val="tx1"/>
                </a:solidFill>
                <a:effectLst/>
                <a:latin typeface="Arial" charset="0"/>
              </a:rPr>
              <a:t>Ak</a:t>
            </a:r>
            <a:r>
              <a:rPr kumimoji="0" lang="en-US" sz="2000" b="0" i="0" u="none" strike="noStrike" cap="none" normalizeH="0" dirty="0" smtClean="0">
                <a:ln>
                  <a:noFill/>
                </a:ln>
                <a:solidFill>
                  <a:schemeClr val="tx1"/>
                </a:solidFill>
                <a:effectLst/>
                <a:latin typeface="Arial" charset="0"/>
              </a:rPr>
              <a:t> </a:t>
            </a:r>
            <a:r>
              <a:rPr lang="en-US" sz="2000" dirty="0"/>
              <a:t>= </a:t>
            </a:r>
            <a:r>
              <a:rPr lang="en-US" sz="2000" dirty="0" err="1"/>
              <a:t>CatKeyMul</a:t>
            </a:r>
            <a:r>
              <a:rPr lang="en-US" sz="2000" dirty="0"/>
              <a:t>(</a:t>
            </a:r>
            <a:r>
              <a:rPr lang="en-US" sz="2000" dirty="0" smtClean="0"/>
              <a:t>A1,A2</a:t>
            </a:r>
            <a:r>
              <a:rPr lang="en-US" sz="2000" dirty="0">
                <a:latin typeface="Courier" charset="0"/>
              </a:rPr>
              <a:t>'</a:t>
            </a:r>
            <a:r>
              <a:rPr lang="en-US" sz="2000" dirty="0" smtClean="0"/>
              <a:t>)</a:t>
            </a:r>
            <a:endParaRPr kumimoji="0" lang="en-US" sz="2000" b="0" i="0" u="none" strike="noStrike" cap="none" normalizeH="0" baseline="0" dirty="0">
              <a:ln>
                <a:noFill/>
              </a:ln>
              <a:solidFill>
                <a:schemeClr val="tx1"/>
              </a:solidFill>
              <a:effectLst/>
              <a:latin typeface="Arial" charset="0"/>
            </a:endParaRPr>
          </a:p>
        </p:txBody>
      </p:sp>
      <p:sp>
        <p:nvSpPr>
          <p:cNvPr id="25" name="Content Placeholder 2"/>
          <p:cNvSpPr txBox="1">
            <a:spLocks/>
          </p:cNvSpPr>
          <p:nvPr/>
        </p:nvSpPr>
        <p:spPr bwMode="auto">
          <a:xfrm>
            <a:off x="1316380" y="5849748"/>
            <a:ext cx="7356147" cy="450365"/>
          </a:xfrm>
          <a:prstGeom prst="rect">
            <a:avLst/>
          </a:prstGeom>
          <a:solidFill>
            <a:srgbClr val="B9E5FA"/>
          </a:solidFill>
          <a:ln w="12700">
            <a:solidFill>
              <a:schemeClr val="tx1"/>
            </a:solidFill>
            <a:miter lim="800000"/>
            <a:headEnd/>
            <a:tailEnd/>
          </a:ln>
          <a:effectLst>
            <a:outerShdw dist="38100" dir="2700000" algn="tl" rotWithShape="0">
              <a:schemeClr val="bg1">
                <a:lumMod val="65000"/>
              </a:schemeClr>
            </a:outerShdw>
          </a:effectLst>
        </p:spPr>
        <p:txBody>
          <a:bodyPr vert="horz" wrap="square" lIns="90487" tIns="44450" rIns="90487" bIns="44450" numCol="1" anchor="t" anchorCtr="0" compatLnSpc="1">
            <a:prstTxWarp prst="textNoShape">
              <a:avLst/>
            </a:prstTxWarp>
            <a:noAutofit/>
          </a:bodyPr>
          <a:lstStyle>
            <a:lvl1pPr marL="169863" indent="-169863">
              <a:lnSpc>
                <a:spcPct val="100000"/>
              </a:lnSpc>
              <a:spcBef>
                <a:spcPts val="600"/>
              </a:spcBef>
              <a:spcAft>
                <a:spcPts val="0"/>
              </a:spcAft>
              <a:defRPr sz="1400">
                <a:latin typeface="Arial" pitchFamily="34" charset="0"/>
                <a:cs typeface="Arial" pitchFamily="34" charset="0"/>
              </a:defRPr>
            </a:lvl1pPr>
            <a:lvl2pPr marL="457200" indent="-169863">
              <a:lnSpc>
                <a:spcPct val="100000"/>
              </a:lnSpc>
              <a:spcBef>
                <a:spcPts val="400"/>
              </a:spcBef>
              <a:spcAft>
                <a:spcPts val="0"/>
              </a:spcAft>
              <a:defRPr sz="1200">
                <a:latin typeface="Arial" pitchFamily="34" charset="0"/>
                <a:cs typeface="Arial" pitchFamily="34" charset="0"/>
              </a:defRPr>
            </a:lvl2pPr>
          </a:lstStyle>
          <a:p>
            <a:pPr lvl="0" algn="l" eaLnBrk="1" hangingPunct="1">
              <a:buSzPct val="125000"/>
              <a:buFontTx/>
              <a:buChar char="•"/>
              <a:defRPr/>
            </a:pPr>
            <a:r>
              <a:rPr lang="en-US" sz="1800" b="1" kern="0" dirty="0" smtClean="0"/>
              <a:t>Associative array cat multiply preserves pedigree of matches</a:t>
            </a:r>
          </a:p>
        </p:txBody>
      </p:sp>
      <p:sp>
        <p:nvSpPr>
          <p:cNvPr id="22" name="Rectangle 3"/>
          <p:cNvSpPr txBox="1">
            <a:spLocks noChangeArrowheads="1"/>
          </p:cNvSpPr>
          <p:nvPr/>
        </p:nvSpPr>
        <p:spPr>
          <a:xfrm>
            <a:off x="76200" y="3601606"/>
            <a:ext cx="9067800" cy="2590800"/>
          </a:xfrm>
          <a:prstGeom prst="rect">
            <a:avLst/>
          </a:prstGeom>
        </p:spPr>
        <p:txBody>
          <a:bodyPr/>
          <a:lstStyle>
            <a:lvl1pPr marL="342900" indent="-342900" algn="l" rtl="0" eaLnBrk="1" fontAlgn="base" hangingPunct="1">
              <a:lnSpc>
                <a:spcPct val="90000"/>
              </a:lnSpc>
              <a:spcBef>
                <a:spcPct val="25000"/>
              </a:spcBef>
              <a:spcAft>
                <a:spcPct val="0"/>
              </a:spcAft>
              <a:buSzPct val="125000"/>
              <a:buChar char="•"/>
              <a:defRPr sz="2000" b="1">
                <a:solidFill>
                  <a:schemeClr val="tx1"/>
                </a:solidFill>
                <a:latin typeface="+mn-lt"/>
                <a:ea typeface="+mn-ea"/>
                <a:cs typeface="+mn-cs"/>
              </a:defRPr>
            </a:lvl1pPr>
            <a:lvl2pPr marL="862013" indent="-341313" algn="l" rtl="0" eaLnBrk="1" fontAlgn="base" hangingPunct="1">
              <a:lnSpc>
                <a:spcPct val="90000"/>
              </a:lnSpc>
              <a:spcBef>
                <a:spcPct val="25000"/>
              </a:spcBef>
              <a:spcAft>
                <a:spcPct val="0"/>
              </a:spcAft>
              <a:buSzPct val="100000"/>
              <a:buChar char="–"/>
              <a:defRPr b="1">
                <a:solidFill>
                  <a:schemeClr val="tx1"/>
                </a:solidFill>
                <a:latin typeface="+mn-lt"/>
                <a:ea typeface="ＭＳ Ｐゴシック" pitchFamily="-110" charset="-128"/>
              </a:defRPr>
            </a:lvl2pPr>
            <a:lvl3pPr marL="1204913" indent="-228600" algn="l" rtl="0" eaLnBrk="1" fontAlgn="base" hangingPunct="1">
              <a:lnSpc>
                <a:spcPct val="90000"/>
              </a:lnSpc>
              <a:spcBef>
                <a:spcPct val="25000"/>
              </a:spcBef>
              <a:spcAft>
                <a:spcPct val="0"/>
              </a:spcAft>
              <a:buSzPct val="100000"/>
              <a:buChar char=" "/>
              <a:defRPr sz="1600" b="1">
                <a:solidFill>
                  <a:schemeClr val="tx1"/>
                </a:solidFill>
                <a:latin typeface="+mn-lt"/>
                <a:ea typeface="ＭＳ Ｐゴシック" pitchFamily="-110" charset="-128"/>
              </a:defRPr>
            </a:lvl3pPr>
            <a:lvl4pPr marL="1546225" indent="-119063"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4pPr>
            <a:lvl5pPr marL="18288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5pPr>
            <a:lvl6pPr marL="22860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6pPr>
            <a:lvl7pPr marL="27432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7pPr>
            <a:lvl8pPr marL="32004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8pPr>
            <a:lvl9pPr marL="36576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9pPr>
          </a:lstStyle>
          <a:p>
            <a:pPr>
              <a:lnSpc>
                <a:spcPct val="120000"/>
              </a:lnSpc>
            </a:pPr>
            <a:r>
              <a:rPr lang="en-US" sz="1800" dirty="0" smtClean="0">
                <a:latin typeface="Arial" charset="0"/>
                <a:ea typeface="ＭＳ Ｐゴシック" charset="0"/>
                <a:cs typeface="ＭＳ Ｐゴシック" charset="0"/>
              </a:rPr>
              <a:t>Find </a:t>
            </a:r>
            <a:r>
              <a:rPr lang="en-US" sz="1800" dirty="0">
                <a:latin typeface="Arial" charset="0"/>
                <a:ea typeface="ＭＳ Ｐゴシック" charset="0"/>
                <a:cs typeface="ＭＳ Ｐゴシック" charset="0"/>
              </a:rPr>
              <a:t>sequences with </a:t>
            </a:r>
            <a:r>
              <a:rPr lang="en-US" sz="1800" dirty="0" smtClean="0">
                <a:latin typeface="Arial" charset="0"/>
                <a:ea typeface="ＭＳ Ｐゴシック" charset="0"/>
                <a:cs typeface="ＭＳ Ｐゴシック" charset="0"/>
              </a:rPr>
              <a:t>&gt;6 word </a:t>
            </a:r>
            <a:r>
              <a:rPr lang="en-US" sz="1800" dirty="0">
                <a:latin typeface="Arial" charset="0"/>
                <a:ea typeface="ＭＳ Ｐゴシック" charset="0"/>
                <a:cs typeface="ＭＳ Ｐゴシック" charset="0"/>
              </a:rPr>
              <a:t>matches</a:t>
            </a:r>
            <a:endParaRPr lang="en-US" sz="1800" dirty="0" smtClean="0">
              <a:latin typeface="Arial" charset="0"/>
              <a:ea typeface="ＭＳ Ｐゴシック" charset="0"/>
              <a:cs typeface="ＭＳ Ｐゴシック" charset="0"/>
            </a:endParaRPr>
          </a:p>
          <a:p>
            <a:pPr>
              <a:lnSpc>
                <a:spcPct val="120000"/>
              </a:lnSpc>
              <a:buFontTx/>
              <a:buNone/>
            </a:pPr>
            <a:r>
              <a:rPr lang="en-US" sz="1800" b="0" dirty="0" smtClean="0">
                <a:latin typeface="Courier"/>
                <a:ea typeface="ＭＳ Ｐゴシック" charset="0"/>
                <a:cs typeface="Courier"/>
              </a:rPr>
              <a:t>	Am </a:t>
            </a:r>
            <a:r>
              <a:rPr lang="en-US" sz="1800" b="0" dirty="0">
                <a:latin typeface="Courier"/>
                <a:ea typeface="ＭＳ Ｐゴシック" charset="0"/>
                <a:cs typeface="Courier"/>
              </a:rPr>
              <a:t>= </a:t>
            </a:r>
            <a:r>
              <a:rPr lang="en-US" sz="1800" b="0" dirty="0" err="1" smtClean="0">
                <a:latin typeface="Courier"/>
                <a:ea typeface="ＭＳ Ｐゴシック" charset="0"/>
                <a:cs typeface="Courier"/>
              </a:rPr>
              <a:t>Ak</a:t>
            </a:r>
            <a:r>
              <a:rPr lang="en-US" sz="1800" b="0" dirty="0" smtClean="0">
                <a:latin typeface="Courier"/>
                <a:ea typeface="ＭＳ Ｐゴシック" charset="0"/>
                <a:cs typeface="Courier"/>
              </a:rPr>
              <a:t>(</a:t>
            </a:r>
            <a:r>
              <a:rPr lang="en-US" sz="1800" b="0" dirty="0">
                <a:latin typeface="Courier"/>
                <a:ea typeface="ＭＳ Ｐゴシック" charset="0"/>
                <a:cs typeface="Courier"/>
              </a:rPr>
              <a:t>Row(</a:t>
            </a:r>
            <a:r>
              <a:rPr lang="en-US" sz="1800" b="0" dirty="0" smtClean="0">
                <a:latin typeface="Courier"/>
                <a:ea typeface="ＭＳ Ｐゴシック" charset="0"/>
                <a:cs typeface="Courier"/>
              </a:rPr>
              <a:t>A </a:t>
            </a:r>
            <a:r>
              <a:rPr lang="en-US" sz="1800" b="0" dirty="0">
                <a:latin typeface="Courier"/>
                <a:ea typeface="ＭＳ Ｐゴシック" charset="0"/>
                <a:cs typeface="Courier"/>
              </a:rPr>
              <a:t>&gt; 6),Col(</a:t>
            </a:r>
            <a:r>
              <a:rPr lang="en-US" sz="1800" b="0" dirty="0" smtClean="0">
                <a:latin typeface="Courier"/>
                <a:ea typeface="ＭＳ Ｐゴシック" charset="0"/>
                <a:cs typeface="Courier"/>
              </a:rPr>
              <a:t>A </a:t>
            </a:r>
            <a:r>
              <a:rPr lang="en-US" sz="1800" b="0" dirty="0">
                <a:latin typeface="Courier"/>
                <a:ea typeface="ＭＳ Ｐゴシック" charset="0"/>
                <a:cs typeface="Courier"/>
              </a:rPr>
              <a:t>&gt; 6))</a:t>
            </a:r>
          </a:p>
          <a:p>
            <a:pPr>
              <a:lnSpc>
                <a:spcPct val="120000"/>
              </a:lnSpc>
              <a:buFontTx/>
              <a:buNone/>
            </a:pPr>
            <a:r>
              <a:rPr lang="en-US" sz="1400" b="0" dirty="0" smtClean="0">
                <a:latin typeface="Courier"/>
                <a:ea typeface="ＭＳ Ｐゴシック" charset="0"/>
                <a:cs typeface="Courier"/>
              </a:rPr>
              <a:t>	(</a:t>
            </a:r>
            <a:r>
              <a:rPr lang="en-US" sz="1400" b="0" dirty="0">
                <a:latin typeface="Courier"/>
                <a:ea typeface="ＭＳ Ｐゴシック" charset="0"/>
                <a:cs typeface="Courier"/>
              </a:rPr>
              <a:t>AB001520.1_1-1428</a:t>
            </a:r>
            <a:r>
              <a:rPr lang="en-US" sz="1400" b="0" dirty="0" smtClean="0">
                <a:latin typeface="Courier"/>
                <a:ea typeface="ＭＳ Ｐゴシック" charset="0"/>
                <a:cs typeface="Courier"/>
              </a:rPr>
              <a:t>,G6J0L4R01B4UPM)     </a:t>
            </a:r>
            <a:r>
              <a:rPr lang="en-US" sz="1400" b="0" dirty="0">
                <a:latin typeface="Courier"/>
                <a:ea typeface="ＭＳ Ｐゴシック" charset="0"/>
                <a:cs typeface="Courier"/>
              </a:rPr>
              <a:t>aaatctttaa;aatctttaaa;ctttaaataa;ggggaccagc;taaatcttta;ttaaataaaa;tttaaataaa;,</a:t>
            </a:r>
          </a:p>
          <a:p>
            <a:pPr>
              <a:lnSpc>
                <a:spcPct val="120000"/>
              </a:lnSpc>
              <a:buFontTx/>
              <a:buNone/>
            </a:pPr>
            <a:r>
              <a:rPr lang="en-US" sz="1400" b="0" dirty="0" smtClean="0">
                <a:latin typeface="Courier"/>
                <a:ea typeface="ＭＳ Ｐゴシック" charset="0"/>
                <a:cs typeface="Courier"/>
              </a:rPr>
              <a:t>	(</a:t>
            </a:r>
            <a:r>
              <a:rPr lang="en-US" sz="1400" b="0" dirty="0">
                <a:latin typeface="Courier"/>
                <a:ea typeface="ＭＳ Ｐゴシック" charset="0"/>
                <a:cs typeface="Courier"/>
              </a:rPr>
              <a:t>AB002634.1_1-</a:t>
            </a:r>
            <a:r>
              <a:rPr lang="en-US" sz="1400" b="0" dirty="0" smtClean="0">
                <a:latin typeface="Courier"/>
                <a:ea typeface="ＭＳ Ｐゴシック" charset="0"/>
                <a:cs typeface="Courier"/>
              </a:rPr>
              <a:t>1419,G6J0L4R01EDJVA)     </a:t>
            </a:r>
            <a:r>
              <a:rPr lang="en-US" sz="1400" b="0" dirty="0">
                <a:latin typeface="Courier"/>
                <a:ea typeface="ＭＳ Ｐゴシック" charset="0"/>
                <a:cs typeface="Courier"/>
              </a:rPr>
              <a:t>aaatgtcgtt;aatgtcgttt;atgtcgtttc;gtcgtttccc;gtctcagttc;tcgtttccct;tgtcgtttcc;</a:t>
            </a:r>
            <a:r>
              <a:rPr lang="en-US" sz="1400" b="0" dirty="0" smtClean="0">
                <a:latin typeface="Courier"/>
                <a:ea typeface="ＭＳ Ｐゴシック" charset="0"/>
                <a:cs typeface="Courier"/>
              </a:rPr>
              <a:t>,</a:t>
            </a:r>
            <a:endParaRPr lang="en-US" sz="1800" b="0" dirty="0" smtClean="0">
              <a:latin typeface="Courier"/>
              <a:ea typeface="ＭＳ Ｐゴシック" charset="0"/>
              <a:cs typeface="Courier"/>
            </a:endParaRPr>
          </a:p>
        </p:txBody>
      </p:sp>
      <p:sp>
        <p:nvSpPr>
          <p:cNvPr id="7" name="Rectangle 6"/>
          <p:cNvSpPr/>
          <p:nvPr/>
        </p:nvSpPr>
        <p:spPr>
          <a:xfrm rot="16200000">
            <a:off x="3237716" y="1635700"/>
            <a:ext cx="943137" cy="523220"/>
          </a:xfrm>
          <a:prstGeom prst="rect">
            <a:avLst/>
          </a:prstGeom>
        </p:spPr>
        <p:txBody>
          <a:bodyPr wrap="none">
            <a:spAutoFit/>
          </a:bodyPr>
          <a:lstStyle/>
          <a:p>
            <a:r>
              <a:rPr lang="en-US" sz="1400" dirty="0" smtClean="0"/>
              <a:t>reference</a:t>
            </a:r>
          </a:p>
          <a:p>
            <a:r>
              <a:rPr lang="en-US" sz="1400" dirty="0" err="1" smtClean="0"/>
              <a:t>SeqID</a:t>
            </a:r>
            <a:endParaRPr lang="en-US" sz="1400" dirty="0"/>
          </a:p>
        </p:txBody>
      </p:sp>
      <p:sp>
        <p:nvSpPr>
          <p:cNvPr id="8" name="Rectangle 7"/>
          <p:cNvSpPr/>
          <p:nvPr/>
        </p:nvSpPr>
        <p:spPr>
          <a:xfrm>
            <a:off x="5638352" y="3215598"/>
            <a:ext cx="1452203" cy="307777"/>
          </a:xfrm>
          <a:prstGeom prst="rect">
            <a:avLst/>
          </a:prstGeom>
        </p:spPr>
        <p:txBody>
          <a:bodyPr wrap="none">
            <a:spAutoFit/>
          </a:bodyPr>
          <a:lstStyle/>
          <a:p>
            <a:r>
              <a:rPr lang="en-US" sz="1400" dirty="0" smtClean="0"/>
              <a:t>unknown </a:t>
            </a:r>
            <a:r>
              <a:rPr lang="en-US" sz="1400" dirty="0" err="1" smtClean="0"/>
              <a:t>SeqID</a:t>
            </a:r>
            <a:endParaRPr lang="en-US" sz="1400" dirty="0"/>
          </a:p>
        </p:txBody>
      </p:sp>
    </p:spTree>
    <p:extLst>
      <p:ext uri="{BB962C8B-B14F-4D97-AF65-F5344CB8AC3E}">
        <p14:creationId xmlns:p14="http://schemas.microsoft.com/office/powerpoint/2010/main" val="3861289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Alignment</a:t>
            </a:r>
            <a:endParaRPr lang="en-US" dirty="0"/>
          </a:p>
        </p:txBody>
      </p:sp>
      <p:sp>
        <p:nvSpPr>
          <p:cNvPr id="25" name="Content Placeholder 2"/>
          <p:cNvSpPr txBox="1">
            <a:spLocks/>
          </p:cNvSpPr>
          <p:nvPr/>
        </p:nvSpPr>
        <p:spPr bwMode="auto">
          <a:xfrm>
            <a:off x="679947" y="5849748"/>
            <a:ext cx="7774484" cy="450365"/>
          </a:xfrm>
          <a:prstGeom prst="rect">
            <a:avLst/>
          </a:prstGeom>
          <a:solidFill>
            <a:srgbClr val="B9E5FA"/>
          </a:solidFill>
          <a:ln w="12700">
            <a:solidFill>
              <a:schemeClr val="tx1"/>
            </a:solidFill>
            <a:miter lim="800000"/>
            <a:headEnd/>
            <a:tailEnd/>
          </a:ln>
          <a:effectLst>
            <a:outerShdw dist="38100" dir="2700000" algn="tl" rotWithShape="0">
              <a:schemeClr val="bg1">
                <a:lumMod val="65000"/>
              </a:schemeClr>
            </a:outerShdw>
          </a:effectLst>
        </p:spPr>
        <p:txBody>
          <a:bodyPr vert="horz" wrap="square" lIns="90487" tIns="44450" rIns="90487" bIns="44450" numCol="1" anchor="t" anchorCtr="0" compatLnSpc="1">
            <a:prstTxWarp prst="textNoShape">
              <a:avLst/>
            </a:prstTxWarp>
            <a:noAutofit/>
          </a:bodyPr>
          <a:lstStyle>
            <a:lvl1pPr marL="169863" indent="-169863">
              <a:lnSpc>
                <a:spcPct val="100000"/>
              </a:lnSpc>
              <a:spcBef>
                <a:spcPts val="600"/>
              </a:spcBef>
              <a:spcAft>
                <a:spcPts val="0"/>
              </a:spcAft>
              <a:defRPr sz="1400">
                <a:latin typeface="Arial" pitchFamily="34" charset="0"/>
                <a:cs typeface="Arial" pitchFamily="34" charset="0"/>
              </a:defRPr>
            </a:lvl1pPr>
            <a:lvl2pPr marL="457200" indent="-169863">
              <a:lnSpc>
                <a:spcPct val="100000"/>
              </a:lnSpc>
              <a:spcBef>
                <a:spcPts val="400"/>
              </a:spcBef>
              <a:spcAft>
                <a:spcPts val="0"/>
              </a:spcAft>
              <a:defRPr sz="1200">
                <a:latin typeface="Arial" pitchFamily="34" charset="0"/>
                <a:cs typeface="Arial" pitchFamily="34" charset="0"/>
              </a:defRPr>
            </a:lvl2pPr>
          </a:lstStyle>
          <a:p>
            <a:pPr lvl="0" algn="l" eaLnBrk="1" hangingPunct="1">
              <a:buSzPct val="125000"/>
              <a:buFontTx/>
              <a:buChar char="•"/>
              <a:defRPr/>
            </a:pPr>
            <a:r>
              <a:rPr lang="en-US" sz="1800" b="1" kern="0" dirty="0" smtClean="0"/>
              <a:t>Sequence alignment found by indexing into associative array</a:t>
            </a:r>
          </a:p>
        </p:txBody>
      </p:sp>
      <p:sp>
        <p:nvSpPr>
          <p:cNvPr id="14" name="Rectangle 3"/>
          <p:cNvSpPr txBox="1">
            <a:spLocks noChangeArrowheads="1"/>
          </p:cNvSpPr>
          <p:nvPr/>
        </p:nvSpPr>
        <p:spPr>
          <a:xfrm>
            <a:off x="0" y="919061"/>
            <a:ext cx="8353347" cy="4891877"/>
          </a:xfrm>
          <a:prstGeom prst="rect">
            <a:avLst/>
          </a:prstGeom>
        </p:spPr>
        <p:txBody>
          <a:bodyPr/>
          <a:lstStyle>
            <a:lvl1pPr marL="342900" indent="-342900" algn="l" rtl="0" eaLnBrk="1" fontAlgn="base" hangingPunct="1">
              <a:lnSpc>
                <a:spcPct val="90000"/>
              </a:lnSpc>
              <a:spcBef>
                <a:spcPct val="25000"/>
              </a:spcBef>
              <a:spcAft>
                <a:spcPct val="0"/>
              </a:spcAft>
              <a:buSzPct val="125000"/>
              <a:buChar char="•"/>
              <a:defRPr sz="2000" b="1">
                <a:solidFill>
                  <a:schemeClr val="tx1"/>
                </a:solidFill>
                <a:latin typeface="+mn-lt"/>
                <a:ea typeface="+mn-ea"/>
                <a:cs typeface="+mn-cs"/>
              </a:defRPr>
            </a:lvl1pPr>
            <a:lvl2pPr marL="862013" indent="-341313" algn="l" rtl="0" eaLnBrk="1" fontAlgn="base" hangingPunct="1">
              <a:lnSpc>
                <a:spcPct val="90000"/>
              </a:lnSpc>
              <a:spcBef>
                <a:spcPct val="25000"/>
              </a:spcBef>
              <a:spcAft>
                <a:spcPct val="0"/>
              </a:spcAft>
              <a:buSzPct val="100000"/>
              <a:buChar char="–"/>
              <a:defRPr b="1">
                <a:solidFill>
                  <a:schemeClr val="tx1"/>
                </a:solidFill>
                <a:latin typeface="+mn-lt"/>
                <a:ea typeface="ＭＳ Ｐゴシック" pitchFamily="-110" charset="-128"/>
              </a:defRPr>
            </a:lvl2pPr>
            <a:lvl3pPr marL="1204913" indent="-228600" algn="l" rtl="0" eaLnBrk="1" fontAlgn="base" hangingPunct="1">
              <a:lnSpc>
                <a:spcPct val="90000"/>
              </a:lnSpc>
              <a:spcBef>
                <a:spcPct val="25000"/>
              </a:spcBef>
              <a:spcAft>
                <a:spcPct val="0"/>
              </a:spcAft>
              <a:buSzPct val="100000"/>
              <a:buChar char=" "/>
              <a:defRPr sz="1600" b="1">
                <a:solidFill>
                  <a:schemeClr val="tx1"/>
                </a:solidFill>
                <a:latin typeface="+mn-lt"/>
                <a:ea typeface="ＭＳ Ｐゴシック" pitchFamily="-110" charset="-128"/>
              </a:defRPr>
            </a:lvl3pPr>
            <a:lvl4pPr marL="1546225" indent="-119063"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4pPr>
            <a:lvl5pPr marL="18288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5pPr>
            <a:lvl6pPr marL="22860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6pPr>
            <a:lvl7pPr marL="27432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7pPr>
            <a:lvl8pPr marL="32004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8pPr>
            <a:lvl9pPr marL="36576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9pPr>
          </a:lstStyle>
          <a:p>
            <a:pPr>
              <a:lnSpc>
                <a:spcPct val="120000"/>
              </a:lnSpc>
            </a:pPr>
            <a:r>
              <a:rPr lang="en-US" sz="1800" dirty="0" smtClean="0">
                <a:latin typeface="Arial" charset="0"/>
                <a:ea typeface="ＭＳ Ｐゴシック" charset="0"/>
                <a:cs typeface="ＭＳ Ｐゴシック" charset="0"/>
              </a:rPr>
              <a:t>Show relative alignments of sequences</a:t>
            </a:r>
          </a:p>
          <a:p>
            <a:pPr>
              <a:lnSpc>
                <a:spcPct val="120000"/>
              </a:lnSpc>
              <a:buFontTx/>
              <a:buNone/>
            </a:pPr>
            <a:r>
              <a:rPr lang="en-US" sz="1800" b="0" dirty="0" smtClean="0">
                <a:latin typeface="Courier"/>
                <a:ea typeface="ＭＳ Ｐゴシック" charset="0"/>
                <a:cs typeface="Courier"/>
              </a:rPr>
              <a:t>	A1(Row(Am),Val(Am)) + A2(Row(Am),Val(Am))</a:t>
            </a:r>
            <a:endParaRPr lang="fi-FI" sz="1800" b="0" dirty="0" smtClean="0">
              <a:latin typeface="Courier"/>
              <a:ea typeface="ＭＳ Ｐゴシック" charset="0"/>
              <a:cs typeface="Courier"/>
            </a:endParaRPr>
          </a:p>
          <a:p>
            <a:pPr>
              <a:lnSpc>
                <a:spcPct val="100000"/>
              </a:lnSpc>
              <a:buFontTx/>
              <a:buNone/>
            </a:pPr>
            <a:r>
              <a:rPr lang="fi-FI" sz="1800" b="0" dirty="0" smtClean="0">
                <a:latin typeface="Courier"/>
                <a:ea typeface="ＭＳ Ｐゴシック" charset="0"/>
                <a:cs typeface="Courier"/>
              </a:rPr>
              <a:t>     </a:t>
            </a:r>
            <a:r>
              <a:rPr lang="fi-FI" sz="1800" b="0" u="sng" dirty="0" err="1" smtClean="0">
                <a:latin typeface="Courier"/>
                <a:ea typeface="ＭＳ Ｐゴシック" charset="0"/>
                <a:cs typeface="Courier"/>
              </a:rPr>
              <a:t>reference</a:t>
            </a:r>
            <a:r>
              <a:rPr lang="fi-FI" sz="1800" b="0" dirty="0" smtClean="0">
                <a:latin typeface="Courier"/>
                <a:ea typeface="ＭＳ Ｐゴシック" charset="0"/>
                <a:cs typeface="Courier"/>
              </a:rPr>
              <a:t>   </a:t>
            </a:r>
            <a:r>
              <a:rPr lang="fi-FI" sz="1800" b="0" u="sng" dirty="0" err="1" smtClean="0">
                <a:latin typeface="Courier"/>
                <a:ea typeface="ＭＳ Ｐゴシック" charset="0"/>
                <a:cs typeface="Courier"/>
              </a:rPr>
              <a:t>sample</a:t>
            </a:r>
            <a:endParaRPr lang="fi-FI" sz="1800" b="0" u="sng" dirty="0" smtClean="0">
              <a:latin typeface="Courier"/>
              <a:ea typeface="ＭＳ Ｐゴシック" charset="0"/>
              <a:cs typeface="Courier"/>
            </a:endParaRPr>
          </a:p>
          <a:p>
            <a:pPr>
              <a:lnSpc>
                <a:spcPct val="100000"/>
              </a:lnSpc>
              <a:buFontTx/>
              <a:buNone/>
            </a:pPr>
            <a:r>
              <a:rPr lang="fi-FI" sz="1800" b="0" dirty="0" smtClean="0">
                <a:latin typeface="Courier"/>
                <a:ea typeface="ＭＳ Ｐゴシック" charset="0"/>
                <a:cs typeface="Courier"/>
              </a:rPr>
              <a:t>    </a:t>
            </a:r>
            <a:r>
              <a:rPr lang="fi-FI" sz="1100" b="0" dirty="0" smtClean="0">
                <a:latin typeface="Courier"/>
                <a:ea typeface="ＭＳ Ｐゴシック" charset="0"/>
                <a:cs typeface="Courier"/>
              </a:rPr>
              <a:t>AB001520.1_1</a:t>
            </a:r>
            <a:r>
              <a:rPr lang="fi-FI" sz="1100" b="0" dirty="0">
                <a:latin typeface="Courier"/>
                <a:ea typeface="ＭＳ Ｐゴシック" charset="0"/>
                <a:cs typeface="Courier"/>
              </a:rPr>
              <a:t>-</a:t>
            </a:r>
            <a:r>
              <a:rPr lang="fi-FI" sz="1100" b="0" dirty="0" smtClean="0">
                <a:latin typeface="Courier"/>
                <a:ea typeface="ＭＳ Ｐゴシック" charset="0"/>
                <a:cs typeface="Courier"/>
              </a:rPr>
              <a:t>1428  G6J0L4R01B4UPM</a:t>
            </a:r>
            <a:endParaRPr lang="fi-FI" sz="1100" b="0" dirty="0">
              <a:latin typeface="Courier"/>
              <a:ea typeface="ＭＳ Ｐゴシック" charset="0"/>
              <a:cs typeface="Courier"/>
            </a:endParaRPr>
          </a:p>
          <a:p>
            <a:pPr>
              <a:lnSpc>
                <a:spcPct val="100000"/>
              </a:lnSpc>
              <a:buFontTx/>
              <a:buNone/>
            </a:pPr>
            <a:r>
              <a:rPr lang="fi-FI" sz="1100" b="0" dirty="0" err="1" smtClean="0">
                <a:latin typeface="Courier"/>
                <a:ea typeface="ＭＳ Ｐゴシック" charset="0"/>
                <a:cs typeface="Courier"/>
              </a:rPr>
              <a:t>aaatctttaa</a:t>
            </a:r>
            <a:r>
              <a:rPr lang="fi-FI" sz="1100" b="0" dirty="0" smtClean="0">
                <a:latin typeface="Courier"/>
                <a:ea typeface="ＭＳ Ｐゴシック" charset="0"/>
                <a:cs typeface="Courier"/>
              </a:rPr>
              <a:t>  564              155          </a:t>
            </a:r>
            <a:endParaRPr lang="fi-FI" sz="1100" b="0" dirty="0">
              <a:latin typeface="Courier"/>
              <a:ea typeface="ＭＳ Ｐゴシック" charset="0"/>
              <a:cs typeface="Courier"/>
            </a:endParaRPr>
          </a:p>
          <a:p>
            <a:pPr>
              <a:lnSpc>
                <a:spcPct val="100000"/>
              </a:lnSpc>
              <a:buFontTx/>
              <a:buNone/>
            </a:pPr>
            <a:r>
              <a:rPr lang="fi-FI" sz="1100" b="0" dirty="0" err="1" smtClean="0">
                <a:latin typeface="Courier"/>
                <a:ea typeface="ＭＳ Ｐゴシック" charset="0"/>
                <a:cs typeface="Courier"/>
              </a:rPr>
              <a:t>aatctttaaa</a:t>
            </a:r>
            <a:r>
              <a:rPr lang="fi-FI" sz="1100" b="0" dirty="0" smtClean="0">
                <a:latin typeface="Courier"/>
                <a:ea typeface="ＭＳ Ｐゴシック" charset="0"/>
                <a:cs typeface="Courier"/>
              </a:rPr>
              <a:t> 1227              156          </a:t>
            </a:r>
            <a:endParaRPr lang="fi-FI" sz="1100" b="0" dirty="0">
              <a:latin typeface="Courier"/>
              <a:ea typeface="ＭＳ Ｐゴシック" charset="0"/>
              <a:cs typeface="Courier"/>
            </a:endParaRPr>
          </a:p>
          <a:p>
            <a:pPr>
              <a:lnSpc>
                <a:spcPct val="100000"/>
              </a:lnSpc>
              <a:buFontTx/>
              <a:buNone/>
            </a:pPr>
            <a:r>
              <a:rPr lang="fi-FI" sz="1100" b="0" dirty="0" err="1" smtClean="0">
                <a:latin typeface="Courier"/>
                <a:ea typeface="ＭＳ Ｐゴシック" charset="0"/>
                <a:cs typeface="Courier"/>
              </a:rPr>
              <a:t>ctttaaataa</a:t>
            </a:r>
            <a:r>
              <a:rPr lang="fi-FI" sz="1100" b="0" dirty="0" smtClean="0">
                <a:latin typeface="Courier"/>
                <a:ea typeface="ＭＳ Ｐゴシック" charset="0"/>
                <a:cs typeface="Courier"/>
              </a:rPr>
              <a:t> 1376              159           </a:t>
            </a:r>
            <a:endParaRPr lang="fi-FI" sz="1100" b="0" dirty="0">
              <a:latin typeface="Courier"/>
              <a:ea typeface="ＭＳ Ｐゴシック" charset="0"/>
              <a:cs typeface="Courier"/>
            </a:endParaRPr>
          </a:p>
          <a:p>
            <a:pPr>
              <a:lnSpc>
                <a:spcPct val="100000"/>
              </a:lnSpc>
              <a:buFontTx/>
              <a:buNone/>
            </a:pPr>
            <a:r>
              <a:rPr lang="fi-FI" sz="1100" b="0" dirty="0" err="1" smtClean="0">
                <a:latin typeface="Courier"/>
                <a:ea typeface="ＭＳ Ｐゴシック" charset="0"/>
                <a:cs typeface="Courier"/>
              </a:rPr>
              <a:t>ggggaccagc</a:t>
            </a:r>
            <a:r>
              <a:rPr lang="fi-FI" sz="1100" b="0" dirty="0" smtClean="0">
                <a:latin typeface="Courier"/>
                <a:ea typeface="ＭＳ Ｐゴシック" charset="0"/>
                <a:cs typeface="Courier"/>
              </a:rPr>
              <a:t>  877               58           </a:t>
            </a:r>
            <a:endParaRPr lang="fi-FI" sz="1100" b="0" dirty="0">
              <a:latin typeface="Courier"/>
              <a:ea typeface="ＭＳ Ｐゴシック" charset="0"/>
              <a:cs typeface="Courier"/>
            </a:endParaRPr>
          </a:p>
          <a:p>
            <a:pPr>
              <a:lnSpc>
                <a:spcPct val="100000"/>
              </a:lnSpc>
              <a:buFontTx/>
              <a:buNone/>
            </a:pPr>
            <a:r>
              <a:rPr lang="fi-FI" sz="1100" b="0" dirty="0" err="1" smtClean="0">
                <a:latin typeface="Courier"/>
                <a:ea typeface="ＭＳ Ｐゴシック" charset="0"/>
                <a:cs typeface="Courier"/>
              </a:rPr>
              <a:t>taaatcttta</a:t>
            </a:r>
            <a:r>
              <a:rPr lang="fi-FI" sz="1100" b="0" dirty="0" smtClean="0">
                <a:latin typeface="Courier"/>
                <a:ea typeface="ＭＳ Ｐゴシック" charset="0"/>
                <a:cs typeface="Courier"/>
              </a:rPr>
              <a:t>  563              154</a:t>
            </a:r>
            <a:endParaRPr lang="fi-FI" sz="1100" b="0" dirty="0">
              <a:latin typeface="Courier"/>
              <a:ea typeface="ＭＳ Ｐゴシック" charset="0"/>
              <a:cs typeface="Courier"/>
            </a:endParaRPr>
          </a:p>
          <a:p>
            <a:pPr>
              <a:lnSpc>
                <a:spcPct val="100000"/>
              </a:lnSpc>
              <a:buFontTx/>
              <a:buNone/>
            </a:pPr>
            <a:r>
              <a:rPr lang="fi-FI" sz="1100" b="0" dirty="0" err="1" smtClean="0">
                <a:latin typeface="Courier"/>
                <a:ea typeface="ＭＳ Ｐゴシック" charset="0"/>
                <a:cs typeface="Courier"/>
              </a:rPr>
              <a:t>ttaaataaaa</a:t>
            </a:r>
            <a:r>
              <a:rPr lang="fi-FI" sz="1100" b="0" dirty="0" smtClean="0">
                <a:latin typeface="Courier"/>
                <a:ea typeface="ＭＳ Ｐゴシック" charset="0"/>
                <a:cs typeface="Courier"/>
              </a:rPr>
              <a:t> 1378              161</a:t>
            </a:r>
            <a:endParaRPr lang="fi-FI" sz="1100" b="0" dirty="0">
              <a:latin typeface="Courier"/>
              <a:ea typeface="ＭＳ Ｐゴシック" charset="0"/>
              <a:cs typeface="Courier"/>
            </a:endParaRPr>
          </a:p>
          <a:p>
            <a:pPr>
              <a:lnSpc>
                <a:spcPct val="100000"/>
              </a:lnSpc>
              <a:buFontTx/>
              <a:buNone/>
            </a:pPr>
            <a:r>
              <a:rPr lang="fi-FI" sz="1100" b="0" dirty="0" err="1" smtClean="0">
                <a:latin typeface="Courier"/>
                <a:ea typeface="ＭＳ Ｐゴシック" charset="0"/>
                <a:cs typeface="Courier"/>
              </a:rPr>
              <a:t>tttaaataaa</a:t>
            </a:r>
            <a:r>
              <a:rPr lang="fi-FI" sz="1100" b="0" dirty="0" smtClean="0">
                <a:latin typeface="Courier"/>
                <a:ea typeface="ＭＳ Ｐゴシック" charset="0"/>
                <a:cs typeface="Courier"/>
              </a:rPr>
              <a:t> 1377              160</a:t>
            </a:r>
          </a:p>
          <a:p>
            <a:pPr>
              <a:lnSpc>
                <a:spcPct val="100000"/>
              </a:lnSpc>
              <a:buFontTx/>
              <a:buNone/>
            </a:pPr>
            <a:r>
              <a:rPr lang="nl-NL" sz="1100" b="0" dirty="0" smtClean="0">
                <a:latin typeface="Courier"/>
                <a:ea typeface="ＭＳ Ｐゴシック" charset="0"/>
                <a:cs typeface="Courier"/>
              </a:rPr>
              <a:t>       AB002634.1_1</a:t>
            </a:r>
            <a:r>
              <a:rPr lang="nl-NL" sz="1100" b="0" dirty="0">
                <a:latin typeface="Courier"/>
                <a:ea typeface="ＭＳ Ｐゴシック" charset="0"/>
                <a:cs typeface="Courier"/>
              </a:rPr>
              <a:t>-</a:t>
            </a:r>
            <a:r>
              <a:rPr lang="nl-NL" sz="1100" b="0" dirty="0" smtClean="0">
                <a:latin typeface="Courier"/>
                <a:ea typeface="ＭＳ Ｐゴシック" charset="0"/>
                <a:cs typeface="Courier"/>
              </a:rPr>
              <a:t>1419  G6J0L4R01EDJVA</a:t>
            </a:r>
            <a:endParaRPr lang="nl-NL" sz="1100" b="0" dirty="0">
              <a:latin typeface="Courier"/>
              <a:ea typeface="ＭＳ Ｐゴシック" charset="0"/>
              <a:cs typeface="Courier"/>
            </a:endParaRPr>
          </a:p>
          <a:p>
            <a:pPr>
              <a:lnSpc>
                <a:spcPct val="100000"/>
              </a:lnSpc>
              <a:buFontTx/>
              <a:buNone/>
            </a:pPr>
            <a:r>
              <a:rPr lang="nl-NL" sz="1100" b="0" dirty="0" err="1" smtClean="0">
                <a:latin typeface="Courier"/>
                <a:ea typeface="ＭＳ Ｐゴシック" charset="0"/>
                <a:cs typeface="Courier"/>
              </a:rPr>
              <a:t>aaatgtcgtt</a:t>
            </a:r>
            <a:r>
              <a:rPr lang="nl-NL" sz="1100" b="0" dirty="0" smtClean="0">
                <a:latin typeface="Courier"/>
                <a:ea typeface="ＭＳ Ｐゴシック" charset="0"/>
                <a:cs typeface="Courier"/>
              </a:rPr>
              <a:t>  933              300         </a:t>
            </a:r>
            <a:endParaRPr lang="nl-NL" sz="1100" b="0" dirty="0">
              <a:latin typeface="Courier"/>
              <a:ea typeface="ＭＳ Ｐゴシック" charset="0"/>
              <a:cs typeface="Courier"/>
            </a:endParaRPr>
          </a:p>
          <a:p>
            <a:pPr>
              <a:lnSpc>
                <a:spcPct val="100000"/>
              </a:lnSpc>
              <a:buFontTx/>
              <a:buNone/>
            </a:pPr>
            <a:r>
              <a:rPr lang="nl-NL" sz="1100" b="0" dirty="0" err="1" smtClean="0">
                <a:latin typeface="Courier"/>
                <a:ea typeface="ＭＳ Ｐゴシック" charset="0"/>
                <a:cs typeface="Courier"/>
              </a:rPr>
              <a:t>aatgtcgttt</a:t>
            </a:r>
            <a:r>
              <a:rPr lang="nl-NL" sz="1100" b="0" dirty="0" smtClean="0">
                <a:latin typeface="Courier"/>
                <a:ea typeface="ＭＳ Ｐゴシック" charset="0"/>
                <a:cs typeface="Courier"/>
              </a:rPr>
              <a:t>  934              301</a:t>
            </a:r>
            <a:endParaRPr lang="nl-NL" sz="1100" b="0" dirty="0">
              <a:latin typeface="Courier"/>
              <a:ea typeface="ＭＳ Ｐゴシック" charset="0"/>
              <a:cs typeface="Courier"/>
            </a:endParaRPr>
          </a:p>
          <a:p>
            <a:pPr>
              <a:lnSpc>
                <a:spcPct val="100000"/>
              </a:lnSpc>
              <a:buFontTx/>
              <a:buNone/>
            </a:pPr>
            <a:r>
              <a:rPr lang="nl-NL" sz="1100" b="0" dirty="0" err="1" smtClean="0">
                <a:latin typeface="Courier"/>
                <a:ea typeface="ＭＳ Ｐゴシック" charset="0"/>
                <a:cs typeface="Courier"/>
              </a:rPr>
              <a:t>atgtcgtttc</a:t>
            </a:r>
            <a:r>
              <a:rPr lang="nl-NL" sz="1100" b="0" dirty="0" smtClean="0">
                <a:latin typeface="Courier"/>
                <a:ea typeface="ＭＳ Ｐゴシック" charset="0"/>
                <a:cs typeface="Courier"/>
              </a:rPr>
              <a:t>  935              302</a:t>
            </a:r>
            <a:endParaRPr lang="nl-NL" sz="1100" b="0" dirty="0">
              <a:latin typeface="Courier"/>
              <a:ea typeface="ＭＳ Ｐゴシック" charset="0"/>
              <a:cs typeface="Courier"/>
            </a:endParaRPr>
          </a:p>
          <a:p>
            <a:pPr>
              <a:lnSpc>
                <a:spcPct val="100000"/>
              </a:lnSpc>
              <a:buFontTx/>
              <a:buNone/>
            </a:pPr>
            <a:r>
              <a:rPr lang="nl-NL" sz="1100" b="0" dirty="0" err="1" smtClean="0">
                <a:latin typeface="Courier"/>
                <a:ea typeface="ＭＳ Ｐゴシック" charset="0"/>
                <a:cs typeface="Courier"/>
              </a:rPr>
              <a:t>gtcgtttccc</a:t>
            </a:r>
            <a:r>
              <a:rPr lang="nl-NL" sz="1100" b="0" dirty="0" smtClean="0">
                <a:latin typeface="Courier"/>
                <a:ea typeface="ＭＳ Ｐゴシック" charset="0"/>
                <a:cs typeface="Courier"/>
              </a:rPr>
              <a:t>  937              304</a:t>
            </a:r>
            <a:endParaRPr lang="nl-NL" sz="1100" b="0" dirty="0">
              <a:latin typeface="Courier"/>
              <a:ea typeface="ＭＳ Ｐゴシック" charset="0"/>
              <a:cs typeface="Courier"/>
            </a:endParaRPr>
          </a:p>
          <a:p>
            <a:pPr>
              <a:lnSpc>
                <a:spcPct val="100000"/>
              </a:lnSpc>
              <a:buFontTx/>
              <a:buNone/>
            </a:pPr>
            <a:r>
              <a:rPr lang="nl-NL" sz="1100" b="0" dirty="0" err="1" smtClean="0">
                <a:latin typeface="Courier"/>
                <a:ea typeface="ＭＳ Ｐゴシック" charset="0"/>
                <a:cs typeface="Courier"/>
              </a:rPr>
              <a:t>gtctcagttc</a:t>
            </a:r>
            <a:r>
              <a:rPr lang="nl-NL" sz="1100" b="0" dirty="0" smtClean="0">
                <a:latin typeface="Courier"/>
                <a:ea typeface="ＭＳ Ｐゴシック" charset="0"/>
                <a:cs typeface="Courier"/>
              </a:rPr>
              <a:t> 1211               37</a:t>
            </a:r>
            <a:endParaRPr lang="nl-NL" sz="1100" b="0" dirty="0">
              <a:latin typeface="Courier"/>
              <a:ea typeface="ＭＳ Ｐゴシック" charset="0"/>
              <a:cs typeface="Courier"/>
            </a:endParaRPr>
          </a:p>
          <a:p>
            <a:pPr>
              <a:lnSpc>
                <a:spcPct val="100000"/>
              </a:lnSpc>
              <a:buFontTx/>
              <a:buNone/>
            </a:pPr>
            <a:r>
              <a:rPr lang="nl-NL" sz="1100" b="0" dirty="0" err="1" smtClean="0">
                <a:latin typeface="Courier"/>
                <a:ea typeface="ＭＳ Ｐゴシック" charset="0"/>
                <a:cs typeface="Courier"/>
              </a:rPr>
              <a:t>tcgtttccct</a:t>
            </a:r>
            <a:r>
              <a:rPr lang="nl-NL" sz="1100" b="0" dirty="0" smtClean="0">
                <a:latin typeface="Courier"/>
                <a:ea typeface="ＭＳ Ｐゴシック" charset="0"/>
                <a:cs typeface="Courier"/>
              </a:rPr>
              <a:t>  938              305</a:t>
            </a:r>
            <a:endParaRPr lang="nl-NL" sz="1100" b="0" dirty="0">
              <a:latin typeface="Courier"/>
              <a:ea typeface="ＭＳ Ｐゴシック" charset="0"/>
              <a:cs typeface="Courier"/>
            </a:endParaRPr>
          </a:p>
          <a:p>
            <a:pPr>
              <a:lnSpc>
                <a:spcPct val="100000"/>
              </a:lnSpc>
              <a:buFontTx/>
              <a:buNone/>
            </a:pPr>
            <a:r>
              <a:rPr lang="nl-NL" sz="1100" b="0" dirty="0" err="1" smtClean="0">
                <a:latin typeface="Courier"/>
                <a:ea typeface="ＭＳ Ｐゴシック" charset="0"/>
                <a:cs typeface="Courier"/>
              </a:rPr>
              <a:t>tgtcgtttcc</a:t>
            </a:r>
            <a:r>
              <a:rPr lang="nl-NL" sz="1100" b="0" dirty="0" smtClean="0">
                <a:latin typeface="Courier"/>
                <a:ea typeface="ＭＳ Ｐゴシック" charset="0"/>
                <a:cs typeface="Courier"/>
              </a:rPr>
              <a:t>  936              303</a:t>
            </a:r>
            <a:endParaRPr lang="en-US" sz="1100" b="0" dirty="0">
              <a:latin typeface="Courier"/>
              <a:ea typeface="ＭＳ Ｐゴシック" charset="0"/>
              <a:cs typeface="Courier"/>
            </a:endParaRPr>
          </a:p>
        </p:txBody>
      </p:sp>
      <p:sp>
        <p:nvSpPr>
          <p:cNvPr id="4" name="Rectangle 3"/>
          <p:cNvSpPr/>
          <p:nvPr/>
        </p:nvSpPr>
        <p:spPr>
          <a:xfrm>
            <a:off x="3977047" y="3236662"/>
            <a:ext cx="4310605" cy="369332"/>
          </a:xfrm>
          <a:prstGeom prst="rect">
            <a:avLst/>
          </a:prstGeom>
          <a:ln>
            <a:solidFill>
              <a:schemeClr val="tx1"/>
            </a:solidFill>
          </a:ln>
        </p:spPr>
        <p:txBody>
          <a:bodyPr wrap="square">
            <a:spAutoFit/>
          </a:bodyPr>
          <a:lstStyle/>
          <a:p>
            <a:pPr algn="l"/>
            <a:r>
              <a:rPr lang="fi-FI" sz="1800" dirty="0" err="1" smtClean="0">
                <a:latin typeface="Courier"/>
                <a:ea typeface="ＭＳ Ｐゴシック" charset="0"/>
                <a:cs typeface="Courier"/>
              </a:rPr>
              <a:t>ggggaccagc</a:t>
            </a:r>
            <a:r>
              <a:rPr lang="fi-FI" sz="1800" dirty="0">
                <a:latin typeface="Courier"/>
                <a:ea typeface="ＭＳ Ｐゴシック" charset="0"/>
                <a:cs typeface="Courier"/>
              </a:rPr>
              <a:t> </a:t>
            </a:r>
            <a:r>
              <a:rPr lang="fi-FI" sz="1800" dirty="0" smtClean="0">
                <a:latin typeface="Courier"/>
                <a:ea typeface="ＭＳ Ｐゴシック" charset="0"/>
                <a:cs typeface="Courier"/>
              </a:rPr>
              <a:t>… </a:t>
            </a:r>
            <a:r>
              <a:rPr lang="fi-FI" sz="1800" dirty="0" err="1" smtClean="0">
                <a:latin typeface="Courier"/>
                <a:ea typeface="ＭＳ Ｐゴシック" charset="0"/>
                <a:cs typeface="Courier"/>
              </a:rPr>
              <a:t>taaatctttaaataaaa</a:t>
            </a:r>
            <a:r>
              <a:rPr lang="fi-FI" sz="1800" dirty="0" smtClean="0">
                <a:latin typeface="Courier"/>
                <a:ea typeface="ＭＳ Ｐゴシック" charset="0"/>
                <a:cs typeface="Courier"/>
              </a:rPr>
              <a:t> </a:t>
            </a:r>
            <a:endParaRPr lang="en-US" sz="1800" dirty="0"/>
          </a:p>
        </p:txBody>
      </p:sp>
      <p:sp>
        <p:nvSpPr>
          <p:cNvPr id="18" name="Rectangle 17"/>
          <p:cNvSpPr/>
          <p:nvPr/>
        </p:nvSpPr>
        <p:spPr>
          <a:xfrm>
            <a:off x="3451051" y="2465454"/>
            <a:ext cx="5542206" cy="369332"/>
          </a:xfrm>
          <a:prstGeom prst="rect">
            <a:avLst/>
          </a:prstGeom>
          <a:ln>
            <a:solidFill>
              <a:schemeClr val="tx1"/>
            </a:solidFill>
          </a:ln>
        </p:spPr>
        <p:txBody>
          <a:bodyPr wrap="square">
            <a:spAutoFit/>
          </a:bodyPr>
          <a:lstStyle/>
          <a:p>
            <a:pPr algn="l"/>
            <a:r>
              <a:rPr lang="fi-FI" sz="1800" dirty="0" err="1" smtClean="0">
                <a:latin typeface="Courier"/>
                <a:ea typeface="ＭＳ Ｐゴシック" charset="0"/>
                <a:cs typeface="Courier"/>
              </a:rPr>
              <a:t>taaatctttaa</a:t>
            </a:r>
            <a:r>
              <a:rPr lang="fi-FI" sz="1800" dirty="0" smtClean="0">
                <a:latin typeface="Courier"/>
                <a:ea typeface="ＭＳ Ｐゴシック" charset="0"/>
                <a:cs typeface="Courier"/>
              </a:rPr>
              <a:t> … </a:t>
            </a:r>
            <a:r>
              <a:rPr lang="fi-FI" sz="1800" dirty="0" err="1">
                <a:latin typeface="Courier"/>
                <a:ea typeface="ＭＳ Ｐゴシック" charset="0"/>
                <a:cs typeface="Courier"/>
              </a:rPr>
              <a:t>ggggaccagc</a:t>
            </a:r>
            <a:r>
              <a:rPr lang="fi-FI" sz="1800" dirty="0">
                <a:latin typeface="Courier"/>
                <a:ea typeface="ＭＳ Ｐゴシック" charset="0"/>
                <a:cs typeface="Courier"/>
              </a:rPr>
              <a:t> </a:t>
            </a:r>
            <a:r>
              <a:rPr lang="fi-FI" sz="1800" dirty="0" smtClean="0">
                <a:latin typeface="Courier"/>
                <a:ea typeface="ＭＳ Ｐゴシック" charset="0"/>
                <a:cs typeface="Courier"/>
              </a:rPr>
              <a:t>… </a:t>
            </a:r>
            <a:r>
              <a:rPr lang="fi-FI" sz="1800" dirty="0" err="1" smtClean="0">
                <a:latin typeface="Courier"/>
                <a:ea typeface="ＭＳ Ｐゴシック" charset="0"/>
                <a:cs typeface="Courier"/>
              </a:rPr>
              <a:t>ctttaaataaaa</a:t>
            </a:r>
            <a:endParaRPr lang="en-US" sz="1800" dirty="0"/>
          </a:p>
        </p:txBody>
      </p:sp>
      <p:cxnSp>
        <p:nvCxnSpPr>
          <p:cNvPr id="16" name="Straight Arrow Connector 15"/>
          <p:cNvCxnSpPr/>
          <p:nvPr/>
        </p:nvCxnSpPr>
        <p:spPr bwMode="auto">
          <a:xfrm>
            <a:off x="3617830" y="2796435"/>
            <a:ext cx="2257936" cy="577246"/>
          </a:xfrm>
          <a:prstGeom prst="straightConnector1">
            <a:avLst/>
          </a:prstGeom>
          <a:solidFill>
            <a:schemeClr val="accent1"/>
          </a:solidFill>
          <a:ln w="19050" cap="flat" cmpd="sng" algn="ctr">
            <a:solidFill>
              <a:schemeClr val="tx1"/>
            </a:solidFill>
            <a:prstDash val="solid"/>
            <a:round/>
            <a:headEnd type="none" w="sm" len="sm"/>
            <a:tailEnd type="arrow"/>
          </a:ln>
          <a:effectLst/>
        </p:spPr>
      </p:cxnSp>
      <p:cxnSp>
        <p:nvCxnSpPr>
          <p:cNvPr id="23" name="Straight Arrow Connector 22"/>
          <p:cNvCxnSpPr/>
          <p:nvPr/>
        </p:nvCxnSpPr>
        <p:spPr bwMode="auto">
          <a:xfrm flipH="1">
            <a:off x="4143826" y="2770780"/>
            <a:ext cx="1308577" cy="615728"/>
          </a:xfrm>
          <a:prstGeom prst="straightConnector1">
            <a:avLst/>
          </a:prstGeom>
          <a:solidFill>
            <a:schemeClr val="accent1"/>
          </a:solidFill>
          <a:ln w="19050" cap="flat" cmpd="sng" algn="ctr">
            <a:solidFill>
              <a:schemeClr val="tx1"/>
            </a:solidFill>
            <a:prstDash val="solid"/>
            <a:round/>
            <a:headEnd type="none" w="sm" len="sm"/>
            <a:tailEnd type="arrow"/>
          </a:ln>
          <a:effectLst/>
        </p:spPr>
      </p:cxnSp>
      <p:cxnSp>
        <p:nvCxnSpPr>
          <p:cNvPr id="26" name="Straight Arrow Connector 25"/>
          <p:cNvCxnSpPr/>
          <p:nvPr/>
        </p:nvCxnSpPr>
        <p:spPr bwMode="auto">
          <a:xfrm flipH="1">
            <a:off x="6607029" y="2783607"/>
            <a:ext cx="667120" cy="577246"/>
          </a:xfrm>
          <a:prstGeom prst="straightConnector1">
            <a:avLst/>
          </a:prstGeom>
          <a:solidFill>
            <a:schemeClr val="accent1"/>
          </a:solidFill>
          <a:ln w="19050" cap="flat" cmpd="sng" algn="ctr">
            <a:solidFill>
              <a:schemeClr val="tx1"/>
            </a:solidFill>
            <a:prstDash val="solid"/>
            <a:round/>
            <a:headEnd type="none" w="sm" len="sm"/>
            <a:tailEnd type="arrow"/>
          </a:ln>
          <a:effectLst/>
        </p:spPr>
      </p:cxnSp>
      <p:sp>
        <p:nvSpPr>
          <p:cNvPr id="31" name="Rectangle 30"/>
          <p:cNvSpPr/>
          <p:nvPr/>
        </p:nvSpPr>
        <p:spPr>
          <a:xfrm>
            <a:off x="4090959" y="4157176"/>
            <a:ext cx="4081230" cy="369332"/>
          </a:xfrm>
          <a:prstGeom prst="rect">
            <a:avLst/>
          </a:prstGeom>
          <a:ln>
            <a:solidFill>
              <a:schemeClr val="tx1"/>
            </a:solidFill>
          </a:ln>
        </p:spPr>
        <p:txBody>
          <a:bodyPr wrap="square">
            <a:spAutoFit/>
          </a:bodyPr>
          <a:lstStyle/>
          <a:p>
            <a:pPr algn="l"/>
            <a:r>
              <a:rPr lang="nl-NL" sz="1800" dirty="0" err="1">
                <a:latin typeface="Courier"/>
                <a:ea typeface="ＭＳ Ｐゴシック" charset="0"/>
                <a:cs typeface="Courier"/>
              </a:rPr>
              <a:t>a</a:t>
            </a:r>
            <a:r>
              <a:rPr lang="nl-NL" sz="1800" dirty="0" err="1" smtClean="0">
                <a:latin typeface="Courier"/>
                <a:ea typeface="ＭＳ Ｐゴシック" charset="0"/>
                <a:cs typeface="Courier"/>
              </a:rPr>
              <a:t>aatgtcgtttccct</a:t>
            </a:r>
            <a:r>
              <a:rPr lang="nl-NL" sz="1800" dirty="0" smtClean="0">
                <a:latin typeface="Courier"/>
                <a:ea typeface="ＭＳ Ｐゴシック" charset="0"/>
                <a:cs typeface="Courier"/>
              </a:rPr>
              <a:t> … </a:t>
            </a:r>
            <a:r>
              <a:rPr lang="nl-NL" sz="1800" dirty="0" err="1" smtClean="0">
                <a:latin typeface="Courier"/>
                <a:ea typeface="ＭＳ Ｐゴシック" charset="0"/>
                <a:cs typeface="Courier"/>
              </a:rPr>
              <a:t>gtctcagttc</a:t>
            </a:r>
            <a:r>
              <a:rPr lang="nl-NL" sz="1800" dirty="0" smtClean="0">
                <a:latin typeface="Courier"/>
                <a:ea typeface="ＭＳ Ｐゴシック" charset="0"/>
                <a:cs typeface="Courier"/>
              </a:rPr>
              <a:t> </a:t>
            </a:r>
            <a:endParaRPr lang="en-US" sz="1800" dirty="0"/>
          </a:p>
        </p:txBody>
      </p:sp>
      <p:cxnSp>
        <p:nvCxnSpPr>
          <p:cNvPr id="33" name="Straight Arrow Connector 32"/>
          <p:cNvCxnSpPr/>
          <p:nvPr/>
        </p:nvCxnSpPr>
        <p:spPr bwMode="auto">
          <a:xfrm>
            <a:off x="4233630" y="4502517"/>
            <a:ext cx="1834573" cy="667039"/>
          </a:xfrm>
          <a:prstGeom prst="straightConnector1">
            <a:avLst/>
          </a:prstGeom>
          <a:solidFill>
            <a:schemeClr val="accent1"/>
          </a:solidFill>
          <a:ln w="19050" cap="flat" cmpd="sng" algn="ctr">
            <a:solidFill>
              <a:schemeClr val="tx1"/>
            </a:solidFill>
            <a:prstDash val="solid"/>
            <a:round/>
            <a:headEnd type="none" w="sm" len="sm"/>
            <a:tailEnd type="arrow"/>
          </a:ln>
          <a:effectLst/>
        </p:spPr>
      </p:cxnSp>
      <p:cxnSp>
        <p:nvCxnSpPr>
          <p:cNvPr id="34" name="Straight Arrow Connector 33"/>
          <p:cNvCxnSpPr/>
          <p:nvPr/>
        </p:nvCxnSpPr>
        <p:spPr bwMode="auto">
          <a:xfrm flipH="1">
            <a:off x="4284947" y="4488155"/>
            <a:ext cx="2435996" cy="668574"/>
          </a:xfrm>
          <a:prstGeom prst="straightConnector1">
            <a:avLst/>
          </a:prstGeom>
          <a:solidFill>
            <a:schemeClr val="accent1"/>
          </a:solidFill>
          <a:ln w="19050" cap="flat" cmpd="sng" algn="ctr">
            <a:solidFill>
              <a:schemeClr val="tx1"/>
            </a:solidFill>
            <a:prstDash val="solid"/>
            <a:round/>
            <a:headEnd type="none" w="sm" len="sm"/>
            <a:tailEnd type="arrow"/>
          </a:ln>
          <a:effectLst/>
        </p:spPr>
      </p:cxnSp>
      <p:sp>
        <p:nvSpPr>
          <p:cNvPr id="36" name="Rectangle 35"/>
          <p:cNvSpPr/>
          <p:nvPr/>
        </p:nvSpPr>
        <p:spPr>
          <a:xfrm>
            <a:off x="4115066" y="5027924"/>
            <a:ext cx="4081230" cy="369332"/>
          </a:xfrm>
          <a:prstGeom prst="rect">
            <a:avLst/>
          </a:prstGeom>
          <a:ln>
            <a:solidFill>
              <a:schemeClr val="tx1"/>
            </a:solidFill>
          </a:ln>
        </p:spPr>
        <p:txBody>
          <a:bodyPr wrap="square">
            <a:spAutoFit/>
          </a:bodyPr>
          <a:lstStyle/>
          <a:p>
            <a:pPr algn="l"/>
            <a:r>
              <a:rPr lang="nl-NL" sz="1800" dirty="0" err="1">
                <a:latin typeface="Courier"/>
                <a:ea typeface="ＭＳ Ｐゴシック" charset="0"/>
                <a:cs typeface="Courier"/>
              </a:rPr>
              <a:t>gtctcagttc</a:t>
            </a:r>
            <a:r>
              <a:rPr lang="nl-NL" sz="1800" dirty="0">
                <a:latin typeface="Courier"/>
                <a:ea typeface="ＭＳ Ｐゴシック" charset="0"/>
                <a:cs typeface="Courier"/>
              </a:rPr>
              <a:t> </a:t>
            </a:r>
            <a:r>
              <a:rPr lang="nl-NL" sz="1800" dirty="0" smtClean="0">
                <a:latin typeface="Courier"/>
                <a:ea typeface="ＭＳ Ｐゴシック" charset="0"/>
                <a:cs typeface="Courier"/>
              </a:rPr>
              <a:t>… </a:t>
            </a:r>
            <a:r>
              <a:rPr lang="nl-NL" sz="1800" dirty="0" err="1" smtClean="0">
                <a:latin typeface="Courier"/>
                <a:ea typeface="ＭＳ Ｐゴシック" charset="0"/>
                <a:cs typeface="Courier"/>
              </a:rPr>
              <a:t>aaatgtcgtttccct</a:t>
            </a:r>
            <a:endParaRPr lang="en-US" sz="1800" dirty="0"/>
          </a:p>
        </p:txBody>
      </p:sp>
    </p:spTree>
    <p:extLst>
      <p:ext uri="{BB962C8B-B14F-4D97-AF65-F5344CB8AC3E}">
        <p14:creationId xmlns:p14="http://schemas.microsoft.com/office/powerpoint/2010/main" val="192752595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98538" y="1180707"/>
            <a:ext cx="7162800" cy="4648200"/>
          </a:xfrm>
        </p:spPr>
        <p:txBody>
          <a:bodyPr anchor="ctr" anchorCtr="1"/>
          <a:lstStyle/>
          <a:p>
            <a:r>
              <a:rPr lang="en-US" dirty="0" smtClean="0"/>
              <a:t>Introduction</a:t>
            </a:r>
          </a:p>
          <a:p>
            <a:r>
              <a:rPr lang="en-US" dirty="0" smtClean="0"/>
              <a:t>Algorithm</a:t>
            </a:r>
          </a:p>
          <a:p>
            <a:r>
              <a:rPr lang="en-US" dirty="0" smtClean="0"/>
              <a:t>Implementation</a:t>
            </a:r>
          </a:p>
          <a:p>
            <a:r>
              <a:rPr lang="en-US" dirty="0" smtClean="0"/>
              <a:t>Results</a:t>
            </a:r>
          </a:p>
          <a:p>
            <a:r>
              <a:rPr lang="en-US" dirty="0" smtClean="0"/>
              <a:t>Summary</a:t>
            </a:r>
            <a:endParaRPr lang="en-US" dirty="0"/>
          </a:p>
        </p:txBody>
      </p:sp>
      <p:sp>
        <p:nvSpPr>
          <p:cNvPr id="3" name="Title 2"/>
          <p:cNvSpPr>
            <a:spLocks noGrp="1"/>
          </p:cNvSpPr>
          <p:nvPr>
            <p:ph type="title"/>
          </p:nvPr>
        </p:nvSpPr>
        <p:spPr/>
        <p:txBody>
          <a:bodyPr/>
          <a:lstStyle/>
          <a:p>
            <a:r>
              <a:rPr lang="en-US" dirty="0" smtClean="0"/>
              <a:t>Outline</a:t>
            </a:r>
            <a:endParaRPr lang="en-US" dirty="0"/>
          </a:p>
        </p:txBody>
      </p:sp>
      <p:sp>
        <p:nvSpPr>
          <p:cNvPr id="4" name="AutoShape 7"/>
          <p:cNvSpPr>
            <a:spLocks noChangeArrowheads="1"/>
          </p:cNvSpPr>
          <p:nvPr/>
        </p:nvSpPr>
        <p:spPr bwMode="auto">
          <a:xfrm>
            <a:off x="2895600" y="3340100"/>
            <a:ext cx="571500" cy="317500"/>
          </a:xfrm>
          <a:prstGeom prst="rightArrow">
            <a:avLst>
              <a:gd name="adj1" fmla="val 50000"/>
              <a:gd name="adj2" fmla="val 65000"/>
            </a:avLst>
          </a:prstGeom>
          <a:solidFill>
            <a:srgbClr val="FF0000"/>
          </a:solidFill>
          <a:ln w="12700">
            <a:noFill/>
            <a:miter lim="800000"/>
            <a:headEnd type="none" w="sm" len="sm"/>
            <a:tailEnd type="none" w="sm" len="sm"/>
          </a:ln>
        </p:spPr>
        <p:txBody>
          <a:bodyPr wrap="none" anchor="ctr"/>
          <a:lstStyle/>
          <a:p>
            <a:endParaRPr lang="en-US"/>
          </a:p>
        </p:txBody>
      </p:sp>
    </p:spTree>
    <p:extLst>
      <p:ext uri="{BB962C8B-B14F-4D97-AF65-F5344CB8AC3E}">
        <p14:creationId xmlns:p14="http://schemas.microsoft.com/office/powerpoint/2010/main" val="240411536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4965330" y="1524000"/>
            <a:ext cx="3657600" cy="4267200"/>
          </a:xfrm>
          <a:prstGeom prst="roundRect">
            <a:avLst>
              <a:gd name="adj" fmla="val 3548"/>
            </a:avLst>
          </a:prstGeom>
          <a:solidFill>
            <a:schemeClr val="bg1"/>
          </a:solidFill>
          <a:ln w="12700" cap="flat" cmpd="sng" algn="ctr">
            <a:solidFill>
              <a:schemeClr val="tx1"/>
            </a:solidFill>
            <a:prstDash val="solid"/>
            <a:round/>
            <a:headEnd type="none" w="sm" len="sm"/>
            <a:tailEnd type="none" w="sm" len="sm"/>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pic>
        <p:nvPicPr>
          <p:cNvPr id="10" name="Picture 9" descr="CB_matrix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50530" y="1983432"/>
            <a:ext cx="2735934" cy="2514600"/>
          </a:xfrm>
          <a:prstGeom prst="rect">
            <a:avLst/>
          </a:prstGeom>
        </p:spPr>
      </p:pic>
      <p:sp>
        <p:nvSpPr>
          <p:cNvPr id="11" name="TextBox 10"/>
          <p:cNvSpPr txBox="1"/>
          <p:nvPr/>
        </p:nvSpPr>
        <p:spPr>
          <a:xfrm>
            <a:off x="1155330" y="1467438"/>
            <a:ext cx="1981200" cy="553998"/>
          </a:xfrm>
          <a:prstGeom prst="rect">
            <a:avLst/>
          </a:prstGeom>
          <a:noFill/>
        </p:spPr>
        <p:txBody>
          <a:bodyPr wrap="square" rtlCol="0">
            <a:spAutoFit/>
          </a:bodyPr>
          <a:lstStyle/>
          <a:p>
            <a:pPr algn="ctr"/>
            <a:r>
              <a:rPr lang="en-US" sz="1800" b="0" dirty="0" smtClean="0"/>
              <a:t>Triple Store</a:t>
            </a:r>
          </a:p>
          <a:p>
            <a:pPr algn="ctr"/>
            <a:r>
              <a:rPr lang="en-US" sz="1200" b="0" dirty="0" smtClean="0"/>
              <a:t>Distributed Database</a:t>
            </a:r>
            <a:endParaRPr lang="en-US" sz="1200" b="0" dirty="0"/>
          </a:p>
        </p:txBody>
      </p:sp>
      <p:sp>
        <p:nvSpPr>
          <p:cNvPr id="12" name="TextBox 11"/>
          <p:cNvSpPr txBox="1"/>
          <p:nvPr/>
        </p:nvSpPr>
        <p:spPr>
          <a:xfrm>
            <a:off x="3612597" y="3092307"/>
            <a:ext cx="1232968" cy="407804"/>
          </a:xfrm>
          <a:prstGeom prst="rect">
            <a:avLst/>
          </a:prstGeom>
          <a:solidFill>
            <a:schemeClr val="bg2">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000" b="0" dirty="0" smtClean="0"/>
              <a:t>Query:</a:t>
            </a:r>
            <a:endParaRPr lang="en-US" sz="1200" b="0" dirty="0" smtClean="0"/>
          </a:p>
          <a:p>
            <a:r>
              <a:rPr lang="en-US" sz="1050" dirty="0"/>
              <a:t>T(:,</a:t>
            </a:r>
            <a:r>
              <a:rPr lang="en-US" sz="1050" dirty="0" err="1"/>
              <a:t>ggaatctgcc</a:t>
            </a:r>
            <a:r>
              <a:rPr lang="en-US" sz="1050" dirty="0"/>
              <a:t>) </a:t>
            </a:r>
            <a:endParaRPr lang="en-US" sz="1050" b="0" i="1" dirty="0"/>
          </a:p>
        </p:txBody>
      </p:sp>
      <p:graphicFrame>
        <p:nvGraphicFramePr>
          <p:cNvPr id="13" name="Group 172"/>
          <p:cNvGraphicFramePr>
            <a:graphicFrameLocks noGrp="1"/>
          </p:cNvGraphicFramePr>
          <p:nvPr>
            <p:extLst>
              <p:ext uri="{D42A27DB-BD31-4B8C-83A1-F6EECF244321}">
                <p14:modId xmlns:p14="http://schemas.microsoft.com/office/powerpoint/2010/main" val="1958977121"/>
              </p:ext>
            </p:extLst>
          </p:nvPr>
        </p:nvGraphicFramePr>
        <p:xfrm>
          <a:off x="5676530" y="2453640"/>
          <a:ext cx="584200" cy="594359"/>
        </p:xfrm>
        <a:graphic>
          <a:graphicData uri="http://schemas.openxmlformats.org/drawingml/2006/table">
            <a:tbl>
              <a:tblPr/>
              <a:tblGrid>
                <a:gridCol w="116840"/>
                <a:gridCol w="116840"/>
                <a:gridCol w="116840"/>
                <a:gridCol w="116840"/>
                <a:gridCol w="116840"/>
              </a:tblGrid>
              <a:tr h="0">
                <a:tc>
                  <a:txBody>
                    <a:bodyPr/>
                    <a:lstStyle/>
                    <a:p>
                      <a:pPr marL="0" marR="0" lvl="0" indent="0" algn="l" defTabSz="914400" rtl="0" eaLnBrk="0" fontAlgn="base" latinLnBrk="0" hangingPunct="0">
                        <a:lnSpc>
                          <a:spcPct val="90000"/>
                        </a:lnSpc>
                        <a:spcBef>
                          <a:spcPts val="600"/>
                        </a:spcBef>
                        <a:spcAft>
                          <a:spcPct val="0"/>
                        </a:spcAft>
                        <a:buClrTx/>
                        <a:buSzPct val="100000"/>
                        <a:buFont typeface="Arial" charset="0"/>
                        <a:buNone/>
                        <a:tabLst/>
                      </a:pPr>
                      <a:endParaRPr kumimoji="0" lang="en-US" sz="200" b="1" i="0" u="none" strike="noStrike" cap="none" normalizeH="0" baseline="0" dirty="0" smtClean="0">
                        <a:ln>
                          <a:noFill/>
                        </a:ln>
                        <a:solidFill>
                          <a:schemeClr val="tx1"/>
                        </a:solidFill>
                        <a:effectLst/>
                        <a:latin typeface="Arial" charset="0"/>
                      </a:endParaRPr>
                    </a:p>
                  </a:txBody>
                  <a:tcPr marL="45720" marR="45720" anchor="ctr" anchorCtr="1" horzOverflow="overflow">
                    <a:lnL w="12700" cap="flat" cmpd="sng" algn="ctr">
                      <a:solidFill>
                        <a:srgbClr val="6666FF"/>
                      </a:solidFill>
                      <a:prstDash val="solid"/>
                      <a:round/>
                      <a:headEnd type="none" w="med" len="med"/>
                      <a:tailEnd type="none" w="med" len="med"/>
                    </a:lnL>
                    <a:lnR w="12700" cap="flat" cmpd="sng" algn="ctr">
                      <a:solidFill>
                        <a:srgbClr val="6666FF"/>
                      </a:solidFill>
                      <a:prstDash val="solid"/>
                      <a:round/>
                      <a:headEnd type="none" w="med" len="med"/>
                      <a:tailEnd type="none" w="med" len="med"/>
                    </a:lnR>
                    <a:lnT w="12700" cap="flat" cmpd="sng" algn="ctr">
                      <a:solidFill>
                        <a:srgbClr val="6666FF"/>
                      </a:solidFill>
                      <a:prstDash val="solid"/>
                      <a:round/>
                      <a:headEnd type="none" w="med" len="med"/>
                      <a:tailEnd type="none" w="med" len="med"/>
                    </a:lnT>
                    <a:lnB w="12700" cap="flat" cmpd="sng" algn="ctr">
                      <a:solidFill>
                        <a:srgbClr val="6666FF"/>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ts val="600"/>
                        </a:spcBef>
                        <a:spcAft>
                          <a:spcPct val="0"/>
                        </a:spcAft>
                        <a:buClrTx/>
                        <a:buSzPct val="100000"/>
                        <a:buFont typeface="Arial" charset="0"/>
                        <a:buNone/>
                        <a:tabLst/>
                      </a:pPr>
                      <a:endParaRPr kumimoji="0" lang="en-US" sz="200" b="1" i="0" u="none" strike="noStrike" cap="none" normalizeH="0" baseline="0" dirty="0" smtClean="0">
                        <a:ln>
                          <a:noFill/>
                        </a:ln>
                        <a:solidFill>
                          <a:schemeClr val="tx1"/>
                        </a:solidFill>
                        <a:effectLst/>
                        <a:latin typeface="Arial" charset="0"/>
                      </a:endParaRPr>
                    </a:p>
                  </a:txBody>
                  <a:tcPr marL="45720" marR="45720" anchor="ctr" anchorCtr="1" horzOverflow="overflow">
                    <a:lnL w="12700" cap="flat" cmpd="sng" algn="ctr">
                      <a:solidFill>
                        <a:srgbClr val="6666FF"/>
                      </a:solidFill>
                      <a:prstDash val="solid"/>
                      <a:round/>
                      <a:headEnd type="none" w="med" len="med"/>
                      <a:tailEnd type="none" w="med" len="med"/>
                    </a:lnL>
                    <a:lnR w="12700" cap="flat" cmpd="sng" algn="ctr">
                      <a:solidFill>
                        <a:srgbClr val="6666FF"/>
                      </a:solidFill>
                      <a:prstDash val="solid"/>
                      <a:round/>
                      <a:headEnd type="none" w="med" len="med"/>
                      <a:tailEnd type="none" w="med" len="med"/>
                    </a:lnR>
                    <a:lnT w="12700" cap="flat" cmpd="sng" algn="ctr">
                      <a:solidFill>
                        <a:srgbClr val="6666FF"/>
                      </a:solidFill>
                      <a:prstDash val="solid"/>
                      <a:round/>
                      <a:headEnd type="none" w="med" len="med"/>
                      <a:tailEnd type="none" w="med" len="med"/>
                    </a:lnT>
                    <a:lnB w="12700" cap="flat" cmpd="sng" algn="ctr">
                      <a:solidFill>
                        <a:srgbClr val="6666FF"/>
                      </a:solidFill>
                      <a:prstDash val="solid"/>
                      <a:round/>
                      <a:headEnd type="none" w="med" len="med"/>
                      <a:tailEnd type="none" w="med" len="med"/>
                    </a:lnB>
                    <a:lnTlToBr>
                      <a:noFill/>
                    </a:lnTlToBr>
                    <a:lnBlToTr>
                      <a:noFill/>
                    </a:lnBlToTr>
                    <a:solidFill>
                      <a:srgbClr val="6666FF"/>
                    </a:solidFill>
                  </a:tcPr>
                </a:tc>
                <a:tc>
                  <a:txBody>
                    <a:bodyPr/>
                    <a:lstStyle/>
                    <a:p>
                      <a:pPr marL="0" marR="0" lvl="0" indent="0" algn="l" defTabSz="914400" rtl="0" eaLnBrk="0" fontAlgn="base" latinLnBrk="0" hangingPunct="0">
                        <a:lnSpc>
                          <a:spcPct val="90000"/>
                        </a:lnSpc>
                        <a:spcBef>
                          <a:spcPts val="600"/>
                        </a:spcBef>
                        <a:spcAft>
                          <a:spcPct val="0"/>
                        </a:spcAft>
                        <a:buClrTx/>
                        <a:buSzPct val="100000"/>
                        <a:buFont typeface="Arial" charset="0"/>
                        <a:buNone/>
                        <a:tabLst/>
                      </a:pPr>
                      <a:endParaRPr kumimoji="0" lang="en-US" sz="200" b="1" i="0" u="none" strike="noStrike" cap="none" normalizeH="0" baseline="0" dirty="0" smtClean="0">
                        <a:ln>
                          <a:noFill/>
                        </a:ln>
                        <a:solidFill>
                          <a:schemeClr val="tx1"/>
                        </a:solidFill>
                        <a:effectLst/>
                        <a:latin typeface="Arial" charset="0"/>
                      </a:endParaRPr>
                    </a:p>
                  </a:txBody>
                  <a:tcPr marL="45720" marR="45720" anchor="ctr" anchorCtr="1" horzOverflow="overflow">
                    <a:lnL w="12700" cap="flat" cmpd="sng" algn="ctr">
                      <a:solidFill>
                        <a:srgbClr val="6666FF"/>
                      </a:solidFill>
                      <a:prstDash val="solid"/>
                      <a:round/>
                      <a:headEnd type="none" w="med" len="med"/>
                      <a:tailEnd type="none" w="med" len="med"/>
                    </a:lnL>
                    <a:lnR w="12700" cap="flat" cmpd="sng" algn="ctr">
                      <a:solidFill>
                        <a:srgbClr val="6666FF"/>
                      </a:solidFill>
                      <a:prstDash val="solid"/>
                      <a:round/>
                      <a:headEnd type="none" w="med" len="med"/>
                      <a:tailEnd type="none" w="med" len="med"/>
                    </a:lnR>
                    <a:lnT w="12700" cap="flat" cmpd="sng" algn="ctr">
                      <a:solidFill>
                        <a:srgbClr val="6666FF"/>
                      </a:solidFill>
                      <a:prstDash val="solid"/>
                      <a:round/>
                      <a:headEnd type="none" w="med" len="med"/>
                      <a:tailEnd type="none" w="med" len="med"/>
                    </a:lnT>
                    <a:lnB w="12700" cap="flat" cmpd="sng" algn="ctr">
                      <a:solidFill>
                        <a:srgbClr val="6666FF"/>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ts val="600"/>
                        </a:spcBef>
                        <a:spcAft>
                          <a:spcPct val="0"/>
                        </a:spcAft>
                        <a:buClrTx/>
                        <a:buSzPct val="100000"/>
                        <a:buFont typeface="Arial" charset="0"/>
                        <a:buNone/>
                        <a:tabLst/>
                      </a:pPr>
                      <a:endParaRPr kumimoji="0" lang="en-US" sz="200" b="1" i="0" u="none" strike="noStrike" cap="none" normalizeH="0" baseline="0" dirty="0" smtClean="0">
                        <a:ln>
                          <a:noFill/>
                        </a:ln>
                        <a:solidFill>
                          <a:schemeClr val="tx1"/>
                        </a:solidFill>
                        <a:effectLst/>
                        <a:latin typeface="Arial" charset="0"/>
                      </a:endParaRPr>
                    </a:p>
                  </a:txBody>
                  <a:tcPr marL="45720" marR="45720" anchor="ctr" anchorCtr="1" horzOverflow="overflow">
                    <a:lnL w="12700" cap="flat" cmpd="sng" algn="ctr">
                      <a:solidFill>
                        <a:srgbClr val="6666FF"/>
                      </a:solidFill>
                      <a:prstDash val="solid"/>
                      <a:round/>
                      <a:headEnd type="none" w="med" len="med"/>
                      <a:tailEnd type="none" w="med" len="med"/>
                    </a:lnL>
                    <a:lnR w="12700" cap="flat" cmpd="sng" algn="ctr">
                      <a:solidFill>
                        <a:srgbClr val="6666FF"/>
                      </a:solidFill>
                      <a:prstDash val="solid"/>
                      <a:round/>
                      <a:headEnd type="none" w="med" len="med"/>
                      <a:tailEnd type="none" w="med" len="med"/>
                    </a:lnR>
                    <a:lnT w="12700" cap="flat" cmpd="sng" algn="ctr">
                      <a:solidFill>
                        <a:srgbClr val="6666FF"/>
                      </a:solidFill>
                      <a:prstDash val="solid"/>
                      <a:round/>
                      <a:headEnd type="none" w="med" len="med"/>
                      <a:tailEnd type="none" w="med" len="med"/>
                    </a:lnT>
                    <a:lnB w="12700" cap="flat" cmpd="sng" algn="ctr">
                      <a:solidFill>
                        <a:srgbClr val="6666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90000"/>
                        </a:lnSpc>
                        <a:spcBef>
                          <a:spcPts val="600"/>
                        </a:spcBef>
                        <a:spcAft>
                          <a:spcPct val="0"/>
                        </a:spcAft>
                        <a:buClrTx/>
                        <a:buSzPct val="100000"/>
                        <a:buFont typeface="Arial" charset="0"/>
                        <a:buNone/>
                        <a:tabLst/>
                      </a:pPr>
                      <a:endParaRPr kumimoji="0" lang="en-US" sz="200" b="1" i="0" u="none" strike="noStrike" cap="none" normalizeH="0" baseline="0" dirty="0" smtClean="0">
                        <a:ln>
                          <a:noFill/>
                        </a:ln>
                        <a:solidFill>
                          <a:schemeClr val="tx1"/>
                        </a:solidFill>
                        <a:effectLst/>
                        <a:latin typeface="Arial" charset="0"/>
                      </a:endParaRPr>
                    </a:p>
                  </a:txBody>
                  <a:tcPr marL="45720" marR="45720" anchor="ctr" anchorCtr="1" horzOverflow="overflow">
                    <a:lnL w="12700" cap="flat" cmpd="sng" algn="ctr">
                      <a:solidFill>
                        <a:srgbClr val="6666FF"/>
                      </a:solidFill>
                      <a:prstDash val="solid"/>
                      <a:round/>
                      <a:headEnd type="none" w="med" len="med"/>
                      <a:tailEnd type="none" w="med" len="med"/>
                    </a:lnL>
                    <a:lnR w="12700" cap="flat" cmpd="sng" algn="ctr">
                      <a:solidFill>
                        <a:srgbClr val="6666FF"/>
                      </a:solidFill>
                      <a:prstDash val="solid"/>
                      <a:round/>
                      <a:headEnd type="none" w="med" len="med"/>
                      <a:tailEnd type="none" w="med" len="med"/>
                    </a:lnR>
                    <a:lnT w="12700" cap="flat" cmpd="sng" algn="ctr">
                      <a:solidFill>
                        <a:srgbClr val="6666FF"/>
                      </a:solidFill>
                      <a:prstDash val="solid"/>
                      <a:round/>
                      <a:headEnd type="none" w="med" len="med"/>
                      <a:tailEnd type="none" w="med" len="med"/>
                    </a:lnT>
                    <a:lnB w="12700" cap="flat" cmpd="sng" algn="ctr">
                      <a:solidFill>
                        <a:srgbClr val="6666FF"/>
                      </a:solidFill>
                      <a:prstDash val="solid"/>
                      <a:round/>
                      <a:headEnd type="none" w="med" len="med"/>
                      <a:tailEnd type="none" w="med" len="med"/>
                    </a:lnB>
                    <a:lnTlToBr>
                      <a:noFill/>
                    </a:lnTlToBr>
                    <a:lnBlToTr>
                      <a:noFill/>
                    </a:lnBlToTr>
                    <a:solidFill>
                      <a:srgbClr val="6666FF"/>
                    </a:solidFill>
                  </a:tcPr>
                </a:tc>
              </a:tr>
              <a:tr h="0">
                <a:tc>
                  <a:txBody>
                    <a:bodyPr/>
                    <a:lstStyle/>
                    <a:p>
                      <a:pPr marL="0" marR="0" lvl="0" indent="0" algn="l" defTabSz="914400" rtl="0" eaLnBrk="0" fontAlgn="base" latinLnBrk="0" hangingPunct="0">
                        <a:lnSpc>
                          <a:spcPct val="90000"/>
                        </a:lnSpc>
                        <a:spcBef>
                          <a:spcPts val="600"/>
                        </a:spcBef>
                        <a:spcAft>
                          <a:spcPct val="0"/>
                        </a:spcAft>
                        <a:buClrTx/>
                        <a:buSzPct val="100000"/>
                        <a:buFont typeface="Arial" charset="0"/>
                        <a:buNone/>
                        <a:tabLst/>
                      </a:pPr>
                      <a:endParaRPr kumimoji="0" lang="en-US" sz="200" b="1" i="0" u="none" strike="noStrike" cap="none" normalizeH="0" baseline="0" dirty="0" smtClean="0">
                        <a:ln>
                          <a:noFill/>
                        </a:ln>
                        <a:solidFill>
                          <a:schemeClr val="tx1"/>
                        </a:solidFill>
                        <a:effectLst/>
                        <a:latin typeface="Arial" charset="0"/>
                      </a:endParaRPr>
                    </a:p>
                  </a:txBody>
                  <a:tcPr marL="45720" marR="45720" anchor="ctr" anchorCtr="1" horzOverflow="overflow">
                    <a:lnL w="12700" cap="flat" cmpd="sng" algn="ctr">
                      <a:solidFill>
                        <a:srgbClr val="6666FF"/>
                      </a:solidFill>
                      <a:prstDash val="solid"/>
                      <a:round/>
                      <a:headEnd type="none" w="med" len="med"/>
                      <a:tailEnd type="none" w="med" len="med"/>
                    </a:lnL>
                    <a:lnR w="12700" cap="flat" cmpd="sng" algn="ctr">
                      <a:solidFill>
                        <a:srgbClr val="6666FF"/>
                      </a:solidFill>
                      <a:prstDash val="solid"/>
                      <a:round/>
                      <a:headEnd type="none" w="med" len="med"/>
                      <a:tailEnd type="none" w="med" len="med"/>
                    </a:lnR>
                    <a:lnT w="12700" cap="flat" cmpd="sng" algn="ctr">
                      <a:solidFill>
                        <a:srgbClr val="6666FF"/>
                      </a:solidFill>
                      <a:prstDash val="solid"/>
                      <a:round/>
                      <a:headEnd type="none" w="med" len="med"/>
                      <a:tailEnd type="none" w="med" len="med"/>
                    </a:lnT>
                    <a:lnB w="12700" cap="flat" cmpd="sng" algn="ctr">
                      <a:solidFill>
                        <a:srgbClr val="6666FF"/>
                      </a:solidFill>
                      <a:prstDash val="solid"/>
                      <a:round/>
                      <a:headEnd type="none" w="med" len="med"/>
                      <a:tailEnd type="none" w="med" len="med"/>
                    </a:lnB>
                    <a:lnTlToBr>
                      <a:noFill/>
                    </a:lnTlToBr>
                    <a:lnBlToTr>
                      <a:noFill/>
                    </a:lnBlToTr>
                    <a:solidFill>
                      <a:srgbClr val="6666FF"/>
                    </a:solidFill>
                  </a:tcPr>
                </a:tc>
                <a:tc>
                  <a:txBody>
                    <a:bodyPr/>
                    <a:lstStyle/>
                    <a:p>
                      <a:pPr marL="0" marR="0" lvl="0" indent="0" algn="l" defTabSz="914400" rtl="0" eaLnBrk="0" fontAlgn="base" latinLnBrk="0" hangingPunct="0">
                        <a:lnSpc>
                          <a:spcPct val="90000"/>
                        </a:lnSpc>
                        <a:spcBef>
                          <a:spcPts val="600"/>
                        </a:spcBef>
                        <a:spcAft>
                          <a:spcPct val="0"/>
                        </a:spcAft>
                        <a:buClrTx/>
                        <a:buSzPct val="100000"/>
                        <a:buFont typeface="Arial" charset="0"/>
                        <a:buNone/>
                        <a:tabLst/>
                      </a:pPr>
                      <a:endParaRPr kumimoji="0" lang="en-US" sz="200" b="1" i="0" u="none" strike="noStrike" cap="none" normalizeH="0" baseline="0" dirty="0" smtClean="0">
                        <a:ln>
                          <a:noFill/>
                        </a:ln>
                        <a:solidFill>
                          <a:schemeClr val="tx1"/>
                        </a:solidFill>
                        <a:effectLst/>
                        <a:latin typeface="Arial" charset="0"/>
                      </a:endParaRPr>
                    </a:p>
                  </a:txBody>
                  <a:tcPr marL="45720" marR="45720" anchor="ctr" anchorCtr="1" horzOverflow="overflow">
                    <a:lnL w="12700" cap="flat" cmpd="sng" algn="ctr">
                      <a:solidFill>
                        <a:srgbClr val="6666FF"/>
                      </a:solidFill>
                      <a:prstDash val="solid"/>
                      <a:round/>
                      <a:headEnd type="none" w="med" len="med"/>
                      <a:tailEnd type="none" w="med" len="med"/>
                    </a:lnL>
                    <a:lnR w="12700" cap="flat" cmpd="sng" algn="ctr">
                      <a:solidFill>
                        <a:srgbClr val="6666FF"/>
                      </a:solidFill>
                      <a:prstDash val="solid"/>
                      <a:round/>
                      <a:headEnd type="none" w="med" len="med"/>
                      <a:tailEnd type="none" w="med" len="med"/>
                    </a:lnR>
                    <a:lnT w="12700" cap="flat" cmpd="sng" algn="ctr">
                      <a:solidFill>
                        <a:srgbClr val="6666FF"/>
                      </a:solidFill>
                      <a:prstDash val="solid"/>
                      <a:round/>
                      <a:headEnd type="none" w="med" len="med"/>
                      <a:tailEnd type="none" w="med" len="med"/>
                    </a:lnT>
                    <a:lnB w="12700" cap="flat" cmpd="sng" algn="ctr">
                      <a:solidFill>
                        <a:srgbClr val="6666FF"/>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ts val="600"/>
                        </a:spcBef>
                        <a:spcAft>
                          <a:spcPct val="0"/>
                        </a:spcAft>
                        <a:buClrTx/>
                        <a:buSzPct val="100000"/>
                        <a:buFont typeface="Arial" charset="0"/>
                        <a:buNone/>
                        <a:tabLst/>
                      </a:pPr>
                      <a:endParaRPr kumimoji="0" lang="en-US" sz="200" b="1" i="0" u="none" strike="noStrike" cap="none" normalizeH="0" baseline="0" dirty="0" smtClean="0">
                        <a:ln>
                          <a:noFill/>
                        </a:ln>
                        <a:solidFill>
                          <a:schemeClr val="tx1"/>
                        </a:solidFill>
                        <a:effectLst/>
                        <a:latin typeface="Arial" charset="0"/>
                      </a:endParaRPr>
                    </a:p>
                  </a:txBody>
                  <a:tcPr marL="45720" marR="45720" anchor="ctr" anchorCtr="1" horzOverflow="overflow">
                    <a:lnL w="12700" cap="flat" cmpd="sng" algn="ctr">
                      <a:solidFill>
                        <a:srgbClr val="6666FF"/>
                      </a:solidFill>
                      <a:prstDash val="solid"/>
                      <a:round/>
                      <a:headEnd type="none" w="med" len="med"/>
                      <a:tailEnd type="none" w="med" len="med"/>
                    </a:lnL>
                    <a:lnR w="12700" cap="flat" cmpd="sng" algn="ctr">
                      <a:solidFill>
                        <a:srgbClr val="6666FF"/>
                      </a:solidFill>
                      <a:prstDash val="solid"/>
                      <a:round/>
                      <a:headEnd type="none" w="med" len="med"/>
                      <a:tailEnd type="none" w="med" len="med"/>
                    </a:lnR>
                    <a:lnT w="12700" cap="flat" cmpd="sng" algn="ctr">
                      <a:solidFill>
                        <a:srgbClr val="6666FF"/>
                      </a:solidFill>
                      <a:prstDash val="solid"/>
                      <a:round/>
                      <a:headEnd type="none" w="med" len="med"/>
                      <a:tailEnd type="none" w="med" len="med"/>
                    </a:lnT>
                    <a:lnB w="12700" cap="flat" cmpd="sng" algn="ctr">
                      <a:solidFill>
                        <a:srgbClr val="6666FF"/>
                      </a:solidFill>
                      <a:prstDash val="solid"/>
                      <a:round/>
                      <a:headEnd type="none" w="med" len="med"/>
                      <a:tailEnd type="none" w="med" len="med"/>
                    </a:lnB>
                    <a:lnTlToBr>
                      <a:noFill/>
                    </a:lnTlToBr>
                    <a:lnBlToTr>
                      <a:noFill/>
                    </a:lnBlToTr>
                    <a:solidFill>
                      <a:srgbClr val="6666FF"/>
                    </a:solidFill>
                  </a:tcPr>
                </a:tc>
                <a:tc>
                  <a:txBody>
                    <a:bodyPr/>
                    <a:lstStyle/>
                    <a:p>
                      <a:pPr marL="0" marR="0" lvl="0" indent="0" algn="l" defTabSz="914400" rtl="0" eaLnBrk="0" fontAlgn="base" latinLnBrk="0" hangingPunct="0">
                        <a:lnSpc>
                          <a:spcPct val="90000"/>
                        </a:lnSpc>
                        <a:spcBef>
                          <a:spcPts val="600"/>
                        </a:spcBef>
                        <a:spcAft>
                          <a:spcPct val="0"/>
                        </a:spcAft>
                        <a:buClrTx/>
                        <a:buSzPct val="100000"/>
                        <a:buFont typeface="Arial" charset="0"/>
                        <a:buNone/>
                        <a:tabLst/>
                      </a:pPr>
                      <a:endParaRPr kumimoji="0" lang="en-US" sz="200" b="1" i="0" u="none" strike="noStrike" cap="none" normalizeH="0" baseline="0" dirty="0" smtClean="0">
                        <a:ln>
                          <a:noFill/>
                        </a:ln>
                        <a:solidFill>
                          <a:schemeClr val="tx1"/>
                        </a:solidFill>
                        <a:effectLst/>
                        <a:latin typeface="Arial" charset="0"/>
                      </a:endParaRPr>
                    </a:p>
                  </a:txBody>
                  <a:tcPr marL="45720" marR="45720" anchor="ctr" anchorCtr="1" horzOverflow="overflow">
                    <a:lnL w="12700" cap="flat" cmpd="sng" algn="ctr">
                      <a:solidFill>
                        <a:srgbClr val="6666FF"/>
                      </a:solidFill>
                      <a:prstDash val="solid"/>
                      <a:round/>
                      <a:headEnd type="none" w="med" len="med"/>
                      <a:tailEnd type="none" w="med" len="med"/>
                    </a:lnL>
                    <a:lnR w="12700" cap="flat" cmpd="sng" algn="ctr">
                      <a:solidFill>
                        <a:srgbClr val="6666FF"/>
                      </a:solidFill>
                      <a:prstDash val="solid"/>
                      <a:round/>
                      <a:headEnd type="none" w="med" len="med"/>
                      <a:tailEnd type="none" w="med" len="med"/>
                    </a:lnR>
                    <a:lnT w="12700" cap="flat" cmpd="sng" algn="ctr">
                      <a:solidFill>
                        <a:srgbClr val="6666FF"/>
                      </a:solidFill>
                      <a:prstDash val="solid"/>
                      <a:round/>
                      <a:headEnd type="none" w="med" len="med"/>
                      <a:tailEnd type="none" w="med" len="med"/>
                    </a:lnT>
                    <a:lnB w="12700" cap="flat" cmpd="sng" algn="ctr">
                      <a:solidFill>
                        <a:srgbClr val="6666FF"/>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ts val="600"/>
                        </a:spcBef>
                        <a:spcAft>
                          <a:spcPct val="0"/>
                        </a:spcAft>
                        <a:buClrTx/>
                        <a:buSzPct val="100000"/>
                        <a:buFont typeface="Arial" charset="0"/>
                        <a:buNone/>
                        <a:tabLst/>
                      </a:pPr>
                      <a:endParaRPr kumimoji="0" lang="en-US" sz="200" b="1" i="0" u="none" strike="noStrike" cap="none" normalizeH="0" baseline="0" dirty="0" smtClean="0">
                        <a:ln>
                          <a:noFill/>
                        </a:ln>
                        <a:solidFill>
                          <a:schemeClr val="tx1"/>
                        </a:solidFill>
                        <a:effectLst/>
                        <a:latin typeface="Arial" charset="0"/>
                      </a:endParaRPr>
                    </a:p>
                  </a:txBody>
                  <a:tcPr marL="45720" marR="45720" anchor="ctr" anchorCtr="1" horzOverflow="overflow">
                    <a:lnL w="12700" cap="flat" cmpd="sng" algn="ctr">
                      <a:solidFill>
                        <a:srgbClr val="6666FF"/>
                      </a:solidFill>
                      <a:prstDash val="solid"/>
                      <a:round/>
                      <a:headEnd type="none" w="med" len="med"/>
                      <a:tailEnd type="none" w="med" len="med"/>
                    </a:lnL>
                    <a:lnR w="12700" cap="flat" cmpd="sng" algn="ctr">
                      <a:solidFill>
                        <a:srgbClr val="6666FF"/>
                      </a:solidFill>
                      <a:prstDash val="solid"/>
                      <a:round/>
                      <a:headEnd type="none" w="med" len="med"/>
                      <a:tailEnd type="none" w="med" len="med"/>
                    </a:lnR>
                    <a:lnT w="12700" cap="flat" cmpd="sng" algn="ctr">
                      <a:solidFill>
                        <a:srgbClr val="6666FF"/>
                      </a:solidFill>
                      <a:prstDash val="solid"/>
                      <a:round/>
                      <a:headEnd type="none" w="med" len="med"/>
                      <a:tailEnd type="none" w="med" len="med"/>
                    </a:lnT>
                    <a:lnB w="12700" cap="flat" cmpd="sng" algn="ctr">
                      <a:solidFill>
                        <a:srgbClr val="6666FF"/>
                      </a:solidFill>
                      <a:prstDash val="solid"/>
                      <a:round/>
                      <a:headEnd type="none" w="med" len="med"/>
                      <a:tailEnd type="none" w="med" len="med"/>
                    </a:lnB>
                    <a:lnTlToBr>
                      <a:noFill/>
                    </a:lnTlToBr>
                    <a:lnBlToTr>
                      <a:noFill/>
                    </a:lnBlToTr>
                    <a:solidFill>
                      <a:srgbClr val="6666FF"/>
                    </a:solidFill>
                  </a:tcPr>
                </a:tc>
              </a:tr>
              <a:tr h="0">
                <a:tc>
                  <a:txBody>
                    <a:bodyPr/>
                    <a:lstStyle/>
                    <a:p>
                      <a:pPr marL="0" marR="0" lvl="0" indent="0" algn="l" defTabSz="914400" rtl="0" eaLnBrk="0" fontAlgn="base" latinLnBrk="0" hangingPunct="0">
                        <a:lnSpc>
                          <a:spcPct val="90000"/>
                        </a:lnSpc>
                        <a:spcBef>
                          <a:spcPts val="600"/>
                        </a:spcBef>
                        <a:spcAft>
                          <a:spcPct val="0"/>
                        </a:spcAft>
                        <a:buClrTx/>
                        <a:buSzPct val="100000"/>
                        <a:buFont typeface="Arial" charset="0"/>
                        <a:buNone/>
                        <a:tabLst/>
                      </a:pPr>
                      <a:endParaRPr kumimoji="0" lang="en-US" sz="200" b="1" i="0" u="none" strike="noStrike" cap="none" normalizeH="0" baseline="0" dirty="0" smtClean="0">
                        <a:ln>
                          <a:noFill/>
                        </a:ln>
                        <a:solidFill>
                          <a:schemeClr val="tx1"/>
                        </a:solidFill>
                        <a:effectLst/>
                        <a:latin typeface="Arial" charset="0"/>
                      </a:endParaRPr>
                    </a:p>
                  </a:txBody>
                  <a:tcPr marL="45720" marR="45720" anchor="ctr" anchorCtr="1" horzOverflow="overflow">
                    <a:lnL w="12700" cap="flat" cmpd="sng" algn="ctr">
                      <a:solidFill>
                        <a:srgbClr val="6666FF"/>
                      </a:solidFill>
                      <a:prstDash val="solid"/>
                      <a:round/>
                      <a:headEnd type="none" w="med" len="med"/>
                      <a:tailEnd type="none" w="med" len="med"/>
                    </a:lnL>
                    <a:lnR w="12700" cap="flat" cmpd="sng" algn="ctr">
                      <a:solidFill>
                        <a:srgbClr val="6666FF"/>
                      </a:solidFill>
                      <a:prstDash val="solid"/>
                      <a:round/>
                      <a:headEnd type="none" w="med" len="med"/>
                      <a:tailEnd type="none" w="med" len="med"/>
                    </a:lnR>
                    <a:lnT w="12700" cap="flat" cmpd="sng" algn="ctr">
                      <a:solidFill>
                        <a:srgbClr val="6666FF"/>
                      </a:solidFill>
                      <a:prstDash val="solid"/>
                      <a:round/>
                      <a:headEnd type="none" w="med" len="med"/>
                      <a:tailEnd type="none" w="med" len="med"/>
                    </a:lnT>
                    <a:lnB w="12700" cap="flat" cmpd="sng" algn="ctr">
                      <a:solidFill>
                        <a:srgbClr val="6666FF"/>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ts val="600"/>
                        </a:spcBef>
                        <a:spcAft>
                          <a:spcPct val="0"/>
                        </a:spcAft>
                        <a:buClrTx/>
                        <a:buSzPct val="100000"/>
                        <a:buFont typeface="Arial" charset="0"/>
                        <a:buNone/>
                        <a:tabLst/>
                      </a:pPr>
                      <a:endParaRPr kumimoji="0" lang="en-US" sz="200" b="1" i="0" u="none" strike="noStrike" cap="none" normalizeH="0" baseline="0" dirty="0" smtClean="0">
                        <a:ln>
                          <a:noFill/>
                        </a:ln>
                        <a:solidFill>
                          <a:schemeClr val="tx1"/>
                        </a:solidFill>
                        <a:effectLst/>
                        <a:latin typeface="Arial" charset="0"/>
                      </a:endParaRPr>
                    </a:p>
                  </a:txBody>
                  <a:tcPr marL="45720" marR="45720" anchor="ctr" anchorCtr="1" horzOverflow="overflow">
                    <a:lnL w="12700" cap="flat" cmpd="sng" algn="ctr">
                      <a:solidFill>
                        <a:srgbClr val="6666FF"/>
                      </a:solidFill>
                      <a:prstDash val="solid"/>
                      <a:round/>
                      <a:headEnd type="none" w="med" len="med"/>
                      <a:tailEnd type="none" w="med" len="med"/>
                    </a:lnL>
                    <a:lnR w="12700" cap="flat" cmpd="sng" algn="ctr">
                      <a:solidFill>
                        <a:srgbClr val="6666FF"/>
                      </a:solidFill>
                      <a:prstDash val="solid"/>
                      <a:round/>
                      <a:headEnd type="none" w="med" len="med"/>
                      <a:tailEnd type="none" w="med" len="med"/>
                    </a:lnR>
                    <a:lnT w="12700" cap="flat" cmpd="sng" algn="ctr">
                      <a:solidFill>
                        <a:srgbClr val="6666FF"/>
                      </a:solidFill>
                      <a:prstDash val="solid"/>
                      <a:round/>
                      <a:headEnd type="none" w="med" len="med"/>
                      <a:tailEnd type="none" w="med" len="med"/>
                    </a:lnT>
                    <a:lnB w="12700" cap="flat" cmpd="sng" algn="ctr">
                      <a:solidFill>
                        <a:srgbClr val="6666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90000"/>
                        </a:lnSpc>
                        <a:spcBef>
                          <a:spcPts val="600"/>
                        </a:spcBef>
                        <a:spcAft>
                          <a:spcPct val="0"/>
                        </a:spcAft>
                        <a:buClrTx/>
                        <a:buSzPct val="100000"/>
                        <a:buFont typeface="Arial" charset="0"/>
                        <a:buNone/>
                        <a:tabLst/>
                      </a:pPr>
                      <a:endParaRPr kumimoji="0" lang="en-US" sz="200" b="1" i="0" u="none" strike="noStrike" cap="none" normalizeH="0" baseline="0" dirty="0" smtClean="0">
                        <a:ln>
                          <a:noFill/>
                        </a:ln>
                        <a:solidFill>
                          <a:schemeClr val="tx1"/>
                        </a:solidFill>
                        <a:effectLst/>
                        <a:latin typeface="Arial" charset="0"/>
                      </a:endParaRPr>
                    </a:p>
                  </a:txBody>
                  <a:tcPr marL="45720" marR="45720" anchor="ctr" anchorCtr="1" horzOverflow="overflow">
                    <a:lnL w="12700" cap="flat" cmpd="sng" algn="ctr">
                      <a:solidFill>
                        <a:srgbClr val="6666FF"/>
                      </a:solidFill>
                      <a:prstDash val="solid"/>
                      <a:round/>
                      <a:headEnd type="none" w="med" len="med"/>
                      <a:tailEnd type="none" w="med" len="med"/>
                    </a:lnL>
                    <a:lnR w="12700" cap="flat" cmpd="sng" algn="ctr">
                      <a:solidFill>
                        <a:srgbClr val="6666FF"/>
                      </a:solidFill>
                      <a:prstDash val="solid"/>
                      <a:round/>
                      <a:headEnd type="none" w="med" len="med"/>
                      <a:tailEnd type="none" w="med" len="med"/>
                    </a:lnR>
                    <a:lnT w="12700" cap="flat" cmpd="sng" algn="ctr">
                      <a:solidFill>
                        <a:srgbClr val="6666FF"/>
                      </a:solidFill>
                      <a:prstDash val="solid"/>
                      <a:round/>
                      <a:headEnd type="none" w="med" len="med"/>
                      <a:tailEnd type="none" w="med" len="med"/>
                    </a:lnT>
                    <a:lnB w="12700" cap="flat" cmpd="sng" algn="ctr">
                      <a:solidFill>
                        <a:srgbClr val="6666FF"/>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ts val="600"/>
                        </a:spcBef>
                        <a:spcAft>
                          <a:spcPct val="0"/>
                        </a:spcAft>
                        <a:buClrTx/>
                        <a:buSzPct val="100000"/>
                        <a:buFont typeface="Arial" charset="0"/>
                        <a:buNone/>
                        <a:tabLst/>
                      </a:pPr>
                      <a:endParaRPr kumimoji="0" lang="en-US" sz="200" b="1" i="0" u="none" strike="noStrike" cap="none" normalizeH="0" baseline="0" dirty="0" smtClean="0">
                        <a:ln>
                          <a:noFill/>
                        </a:ln>
                        <a:solidFill>
                          <a:schemeClr val="tx1"/>
                        </a:solidFill>
                        <a:effectLst/>
                        <a:latin typeface="Arial" charset="0"/>
                      </a:endParaRPr>
                    </a:p>
                  </a:txBody>
                  <a:tcPr marL="45720" marR="45720" anchor="ctr" anchorCtr="1" horzOverflow="overflow">
                    <a:lnL w="12700" cap="flat" cmpd="sng" algn="ctr">
                      <a:solidFill>
                        <a:srgbClr val="6666FF"/>
                      </a:solidFill>
                      <a:prstDash val="solid"/>
                      <a:round/>
                      <a:headEnd type="none" w="med" len="med"/>
                      <a:tailEnd type="none" w="med" len="med"/>
                    </a:lnL>
                    <a:lnR w="12700" cap="flat" cmpd="sng" algn="ctr">
                      <a:solidFill>
                        <a:srgbClr val="6666FF"/>
                      </a:solidFill>
                      <a:prstDash val="solid"/>
                      <a:round/>
                      <a:headEnd type="none" w="med" len="med"/>
                      <a:tailEnd type="none" w="med" len="med"/>
                    </a:lnR>
                    <a:lnT w="12700" cap="flat" cmpd="sng" algn="ctr">
                      <a:solidFill>
                        <a:srgbClr val="6666FF"/>
                      </a:solidFill>
                      <a:prstDash val="solid"/>
                      <a:round/>
                      <a:headEnd type="none" w="med" len="med"/>
                      <a:tailEnd type="none" w="med" len="med"/>
                    </a:lnT>
                    <a:lnB w="12700" cap="flat" cmpd="sng" algn="ctr">
                      <a:solidFill>
                        <a:srgbClr val="6666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90000"/>
                        </a:lnSpc>
                        <a:spcBef>
                          <a:spcPts val="600"/>
                        </a:spcBef>
                        <a:spcAft>
                          <a:spcPct val="0"/>
                        </a:spcAft>
                        <a:buClrTx/>
                        <a:buSzPct val="100000"/>
                        <a:buFont typeface="Arial" charset="0"/>
                        <a:buNone/>
                        <a:tabLst/>
                      </a:pPr>
                      <a:endParaRPr kumimoji="0" lang="en-US" sz="200" b="1" i="0" u="none" strike="noStrike" cap="none" normalizeH="0" baseline="0" dirty="0" smtClean="0">
                        <a:ln>
                          <a:noFill/>
                        </a:ln>
                        <a:solidFill>
                          <a:schemeClr val="tx1"/>
                        </a:solidFill>
                        <a:effectLst/>
                        <a:latin typeface="Arial" charset="0"/>
                      </a:endParaRPr>
                    </a:p>
                  </a:txBody>
                  <a:tcPr marL="45720" marR="45720" anchor="ctr" anchorCtr="1" horzOverflow="overflow">
                    <a:lnL w="12700" cap="flat" cmpd="sng" algn="ctr">
                      <a:solidFill>
                        <a:srgbClr val="6666FF"/>
                      </a:solidFill>
                      <a:prstDash val="solid"/>
                      <a:round/>
                      <a:headEnd type="none" w="med" len="med"/>
                      <a:tailEnd type="none" w="med" len="med"/>
                    </a:lnL>
                    <a:lnR w="12700" cap="flat" cmpd="sng" algn="ctr">
                      <a:solidFill>
                        <a:srgbClr val="6666FF"/>
                      </a:solidFill>
                      <a:prstDash val="solid"/>
                      <a:round/>
                      <a:headEnd type="none" w="med" len="med"/>
                      <a:tailEnd type="none" w="med" len="med"/>
                    </a:lnR>
                    <a:lnT w="12700" cap="flat" cmpd="sng" algn="ctr">
                      <a:solidFill>
                        <a:srgbClr val="6666FF"/>
                      </a:solidFill>
                      <a:prstDash val="solid"/>
                      <a:round/>
                      <a:headEnd type="none" w="med" len="med"/>
                      <a:tailEnd type="none" w="med" len="med"/>
                    </a:lnT>
                    <a:lnB w="12700" cap="flat" cmpd="sng" algn="ctr">
                      <a:solidFill>
                        <a:srgbClr val="6666FF"/>
                      </a:solidFill>
                      <a:prstDash val="solid"/>
                      <a:round/>
                      <a:headEnd type="none" w="med" len="med"/>
                      <a:tailEnd type="none" w="med" len="med"/>
                    </a:lnB>
                    <a:lnTlToBr>
                      <a:noFill/>
                    </a:lnTlToBr>
                    <a:lnBlToTr>
                      <a:noFill/>
                    </a:lnBlToTr>
                    <a:noFill/>
                  </a:tcPr>
                </a:tc>
              </a:tr>
              <a:tr h="0">
                <a:tc>
                  <a:txBody>
                    <a:bodyPr/>
                    <a:lstStyle/>
                    <a:p>
                      <a:pPr marL="0" marR="0" lvl="0" indent="0" algn="l" defTabSz="914400" rtl="0" eaLnBrk="0" fontAlgn="base" latinLnBrk="0" hangingPunct="0">
                        <a:lnSpc>
                          <a:spcPct val="90000"/>
                        </a:lnSpc>
                        <a:spcBef>
                          <a:spcPts val="600"/>
                        </a:spcBef>
                        <a:spcAft>
                          <a:spcPct val="0"/>
                        </a:spcAft>
                        <a:buClrTx/>
                        <a:buSzPct val="100000"/>
                        <a:buFont typeface="Arial" charset="0"/>
                        <a:buNone/>
                        <a:tabLst/>
                      </a:pPr>
                      <a:endParaRPr kumimoji="0" lang="en-US" sz="200" b="1" i="0" u="none" strike="noStrike" cap="none" normalizeH="0" baseline="0" dirty="0" smtClean="0">
                        <a:ln>
                          <a:noFill/>
                        </a:ln>
                        <a:solidFill>
                          <a:schemeClr val="tx1"/>
                        </a:solidFill>
                        <a:effectLst/>
                        <a:latin typeface="Arial" charset="0"/>
                      </a:endParaRPr>
                    </a:p>
                  </a:txBody>
                  <a:tcPr marL="45720" marR="45720" anchor="ctr" anchorCtr="1" horzOverflow="overflow">
                    <a:lnL w="12700" cap="flat" cmpd="sng" algn="ctr">
                      <a:solidFill>
                        <a:srgbClr val="6666FF"/>
                      </a:solidFill>
                      <a:prstDash val="solid"/>
                      <a:round/>
                      <a:headEnd type="none" w="med" len="med"/>
                      <a:tailEnd type="none" w="med" len="med"/>
                    </a:lnL>
                    <a:lnR w="12700" cap="flat" cmpd="sng" algn="ctr">
                      <a:solidFill>
                        <a:srgbClr val="6666FF"/>
                      </a:solidFill>
                      <a:prstDash val="solid"/>
                      <a:round/>
                      <a:headEnd type="none" w="med" len="med"/>
                      <a:tailEnd type="none" w="med" len="med"/>
                    </a:lnR>
                    <a:lnT w="12700" cap="flat" cmpd="sng" algn="ctr">
                      <a:solidFill>
                        <a:srgbClr val="6666FF"/>
                      </a:solidFill>
                      <a:prstDash val="solid"/>
                      <a:round/>
                      <a:headEnd type="none" w="med" len="med"/>
                      <a:tailEnd type="none" w="med" len="med"/>
                    </a:lnT>
                    <a:lnB w="12700" cap="flat" cmpd="sng" algn="ctr">
                      <a:solidFill>
                        <a:srgbClr val="6666FF"/>
                      </a:solidFill>
                      <a:prstDash val="solid"/>
                      <a:round/>
                      <a:headEnd type="none" w="med" len="med"/>
                      <a:tailEnd type="none" w="med" len="med"/>
                    </a:lnB>
                    <a:lnTlToBr>
                      <a:noFill/>
                    </a:lnTlToBr>
                    <a:lnBlToTr>
                      <a:noFill/>
                    </a:lnBlToTr>
                    <a:solidFill>
                      <a:srgbClr val="6666FF"/>
                    </a:solidFill>
                  </a:tcPr>
                </a:tc>
                <a:tc>
                  <a:txBody>
                    <a:bodyPr/>
                    <a:lstStyle/>
                    <a:p>
                      <a:pPr marL="0" marR="0" lvl="0" indent="0" algn="l" defTabSz="914400" rtl="0" eaLnBrk="0" fontAlgn="base" latinLnBrk="0" hangingPunct="0">
                        <a:lnSpc>
                          <a:spcPct val="90000"/>
                        </a:lnSpc>
                        <a:spcBef>
                          <a:spcPts val="600"/>
                        </a:spcBef>
                        <a:spcAft>
                          <a:spcPct val="0"/>
                        </a:spcAft>
                        <a:buClrTx/>
                        <a:buSzPct val="100000"/>
                        <a:buFont typeface="Arial" charset="0"/>
                        <a:buNone/>
                        <a:tabLst/>
                      </a:pPr>
                      <a:endParaRPr kumimoji="0" lang="en-US" sz="200" b="1" i="0" u="none" strike="noStrike" cap="none" normalizeH="0" baseline="0" dirty="0" smtClean="0">
                        <a:ln>
                          <a:noFill/>
                        </a:ln>
                        <a:solidFill>
                          <a:schemeClr val="tx1"/>
                        </a:solidFill>
                        <a:effectLst/>
                        <a:latin typeface="Arial" charset="0"/>
                      </a:endParaRPr>
                    </a:p>
                  </a:txBody>
                  <a:tcPr marL="45720" marR="45720" anchor="ctr" anchorCtr="1" horzOverflow="overflow">
                    <a:lnL w="12700" cap="flat" cmpd="sng" algn="ctr">
                      <a:solidFill>
                        <a:srgbClr val="6666FF"/>
                      </a:solidFill>
                      <a:prstDash val="solid"/>
                      <a:round/>
                      <a:headEnd type="none" w="med" len="med"/>
                      <a:tailEnd type="none" w="med" len="med"/>
                    </a:lnL>
                    <a:lnR w="12700" cap="flat" cmpd="sng" algn="ctr">
                      <a:solidFill>
                        <a:srgbClr val="6666FF"/>
                      </a:solidFill>
                      <a:prstDash val="solid"/>
                      <a:round/>
                      <a:headEnd type="none" w="med" len="med"/>
                      <a:tailEnd type="none" w="med" len="med"/>
                    </a:lnR>
                    <a:lnT w="12700" cap="flat" cmpd="sng" algn="ctr">
                      <a:solidFill>
                        <a:srgbClr val="6666FF"/>
                      </a:solidFill>
                      <a:prstDash val="solid"/>
                      <a:round/>
                      <a:headEnd type="none" w="med" len="med"/>
                      <a:tailEnd type="none" w="med" len="med"/>
                    </a:lnT>
                    <a:lnB w="12700" cap="flat" cmpd="sng" algn="ctr">
                      <a:solidFill>
                        <a:srgbClr val="6666FF"/>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ts val="600"/>
                        </a:spcBef>
                        <a:spcAft>
                          <a:spcPct val="0"/>
                        </a:spcAft>
                        <a:buClrTx/>
                        <a:buSzPct val="100000"/>
                        <a:buFont typeface="Arial" charset="0"/>
                        <a:buNone/>
                        <a:tabLst/>
                      </a:pPr>
                      <a:endParaRPr kumimoji="0" lang="en-US" sz="200" b="1" i="0" u="none" strike="noStrike" cap="none" normalizeH="0" baseline="0" dirty="0" smtClean="0">
                        <a:ln>
                          <a:noFill/>
                        </a:ln>
                        <a:solidFill>
                          <a:schemeClr val="tx1"/>
                        </a:solidFill>
                        <a:effectLst/>
                        <a:latin typeface="Arial" charset="0"/>
                      </a:endParaRPr>
                    </a:p>
                  </a:txBody>
                  <a:tcPr marL="45720" marR="45720" anchor="ctr" anchorCtr="1" horzOverflow="overflow">
                    <a:lnL w="12700" cap="flat" cmpd="sng" algn="ctr">
                      <a:solidFill>
                        <a:srgbClr val="6666FF"/>
                      </a:solidFill>
                      <a:prstDash val="solid"/>
                      <a:round/>
                      <a:headEnd type="none" w="med" len="med"/>
                      <a:tailEnd type="none" w="med" len="med"/>
                    </a:lnL>
                    <a:lnR w="12700" cap="flat" cmpd="sng" algn="ctr">
                      <a:solidFill>
                        <a:srgbClr val="6666FF"/>
                      </a:solidFill>
                      <a:prstDash val="solid"/>
                      <a:round/>
                      <a:headEnd type="none" w="med" len="med"/>
                      <a:tailEnd type="none" w="med" len="med"/>
                    </a:lnR>
                    <a:lnT w="12700" cap="flat" cmpd="sng" algn="ctr">
                      <a:solidFill>
                        <a:srgbClr val="6666FF"/>
                      </a:solidFill>
                      <a:prstDash val="solid"/>
                      <a:round/>
                      <a:headEnd type="none" w="med" len="med"/>
                      <a:tailEnd type="none" w="med" len="med"/>
                    </a:lnT>
                    <a:lnB w="12700" cap="flat" cmpd="sng" algn="ctr">
                      <a:solidFill>
                        <a:srgbClr val="6666FF"/>
                      </a:solidFill>
                      <a:prstDash val="solid"/>
                      <a:round/>
                      <a:headEnd type="none" w="med" len="med"/>
                      <a:tailEnd type="none" w="med" len="med"/>
                    </a:lnB>
                    <a:lnTlToBr>
                      <a:noFill/>
                    </a:lnTlToBr>
                    <a:lnBlToTr>
                      <a:noFill/>
                    </a:lnBlToTr>
                    <a:solidFill>
                      <a:srgbClr val="6666FF"/>
                    </a:solidFill>
                  </a:tcPr>
                </a:tc>
                <a:tc>
                  <a:txBody>
                    <a:bodyPr/>
                    <a:lstStyle/>
                    <a:p>
                      <a:pPr marL="0" marR="0" lvl="0" indent="0" algn="l" defTabSz="914400" rtl="0" eaLnBrk="0" fontAlgn="base" latinLnBrk="0" hangingPunct="0">
                        <a:lnSpc>
                          <a:spcPct val="90000"/>
                        </a:lnSpc>
                        <a:spcBef>
                          <a:spcPts val="600"/>
                        </a:spcBef>
                        <a:spcAft>
                          <a:spcPct val="0"/>
                        </a:spcAft>
                        <a:buClrTx/>
                        <a:buSzPct val="100000"/>
                        <a:buFont typeface="Arial" charset="0"/>
                        <a:buNone/>
                        <a:tabLst/>
                      </a:pPr>
                      <a:endParaRPr kumimoji="0" lang="en-US" sz="200" b="1" i="0" u="none" strike="noStrike" cap="none" normalizeH="0" baseline="0" dirty="0" smtClean="0">
                        <a:ln>
                          <a:noFill/>
                        </a:ln>
                        <a:solidFill>
                          <a:schemeClr val="tx1"/>
                        </a:solidFill>
                        <a:effectLst/>
                        <a:latin typeface="Arial" charset="0"/>
                      </a:endParaRPr>
                    </a:p>
                  </a:txBody>
                  <a:tcPr marL="45720" marR="45720" anchor="ctr" anchorCtr="1" horzOverflow="overflow">
                    <a:lnL w="12700" cap="flat" cmpd="sng" algn="ctr">
                      <a:solidFill>
                        <a:srgbClr val="6666FF"/>
                      </a:solidFill>
                      <a:prstDash val="solid"/>
                      <a:round/>
                      <a:headEnd type="none" w="med" len="med"/>
                      <a:tailEnd type="none" w="med" len="med"/>
                    </a:lnL>
                    <a:lnR w="12700" cap="flat" cmpd="sng" algn="ctr">
                      <a:solidFill>
                        <a:srgbClr val="6666FF"/>
                      </a:solidFill>
                      <a:prstDash val="solid"/>
                      <a:round/>
                      <a:headEnd type="none" w="med" len="med"/>
                      <a:tailEnd type="none" w="med" len="med"/>
                    </a:lnR>
                    <a:lnT w="12700" cap="flat" cmpd="sng" algn="ctr">
                      <a:solidFill>
                        <a:srgbClr val="6666FF"/>
                      </a:solidFill>
                      <a:prstDash val="solid"/>
                      <a:round/>
                      <a:headEnd type="none" w="med" len="med"/>
                      <a:tailEnd type="none" w="med" len="med"/>
                    </a:lnT>
                    <a:lnB w="12700" cap="flat" cmpd="sng" algn="ctr">
                      <a:solidFill>
                        <a:srgbClr val="6666FF"/>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ts val="600"/>
                        </a:spcBef>
                        <a:spcAft>
                          <a:spcPct val="0"/>
                        </a:spcAft>
                        <a:buClrTx/>
                        <a:buSzPct val="100000"/>
                        <a:buFont typeface="Arial" charset="0"/>
                        <a:buNone/>
                        <a:tabLst/>
                      </a:pPr>
                      <a:endParaRPr kumimoji="0" lang="en-US" sz="200" b="1" i="0" u="none" strike="noStrike" cap="none" normalizeH="0" baseline="0" dirty="0" smtClean="0">
                        <a:ln>
                          <a:noFill/>
                        </a:ln>
                        <a:solidFill>
                          <a:schemeClr val="tx1"/>
                        </a:solidFill>
                        <a:effectLst/>
                        <a:latin typeface="Arial" charset="0"/>
                      </a:endParaRPr>
                    </a:p>
                  </a:txBody>
                  <a:tcPr marL="45720" marR="45720" anchor="ctr" anchorCtr="1" horzOverflow="overflow">
                    <a:lnL w="12700" cap="flat" cmpd="sng" algn="ctr">
                      <a:solidFill>
                        <a:srgbClr val="6666FF"/>
                      </a:solidFill>
                      <a:prstDash val="solid"/>
                      <a:round/>
                      <a:headEnd type="none" w="med" len="med"/>
                      <a:tailEnd type="none" w="med" len="med"/>
                    </a:lnL>
                    <a:lnR w="12700" cap="flat" cmpd="sng" algn="ctr">
                      <a:solidFill>
                        <a:srgbClr val="6666FF"/>
                      </a:solidFill>
                      <a:prstDash val="solid"/>
                      <a:round/>
                      <a:headEnd type="none" w="med" len="med"/>
                      <a:tailEnd type="none" w="med" len="med"/>
                    </a:lnR>
                    <a:lnT w="12700" cap="flat" cmpd="sng" algn="ctr">
                      <a:solidFill>
                        <a:srgbClr val="6666FF"/>
                      </a:solidFill>
                      <a:prstDash val="solid"/>
                      <a:round/>
                      <a:headEnd type="none" w="med" len="med"/>
                      <a:tailEnd type="none" w="med" len="med"/>
                    </a:lnT>
                    <a:lnB w="12700" cap="flat" cmpd="sng" algn="ctr">
                      <a:solidFill>
                        <a:srgbClr val="6666FF"/>
                      </a:solidFill>
                      <a:prstDash val="solid"/>
                      <a:round/>
                      <a:headEnd type="none" w="med" len="med"/>
                      <a:tailEnd type="none" w="med" len="med"/>
                    </a:lnB>
                    <a:lnTlToBr>
                      <a:noFill/>
                    </a:lnTlToBr>
                    <a:lnBlToTr>
                      <a:noFill/>
                    </a:lnBlToTr>
                    <a:noFill/>
                  </a:tcPr>
                </a:tc>
              </a:tr>
              <a:tr h="0">
                <a:tc>
                  <a:txBody>
                    <a:bodyPr/>
                    <a:lstStyle/>
                    <a:p>
                      <a:pPr marL="0" marR="0" lvl="0" indent="0" algn="l" defTabSz="914400" rtl="0" eaLnBrk="0" fontAlgn="base" latinLnBrk="0" hangingPunct="0">
                        <a:lnSpc>
                          <a:spcPct val="90000"/>
                        </a:lnSpc>
                        <a:spcBef>
                          <a:spcPts val="600"/>
                        </a:spcBef>
                        <a:spcAft>
                          <a:spcPct val="0"/>
                        </a:spcAft>
                        <a:buClrTx/>
                        <a:buSzPct val="100000"/>
                        <a:buFont typeface="Arial" charset="0"/>
                        <a:buNone/>
                        <a:tabLst/>
                      </a:pPr>
                      <a:endParaRPr kumimoji="0" lang="en-US" sz="200" b="1" i="0" u="none" strike="noStrike" cap="none" normalizeH="0" baseline="0" dirty="0" smtClean="0">
                        <a:ln>
                          <a:noFill/>
                        </a:ln>
                        <a:solidFill>
                          <a:schemeClr val="tx1"/>
                        </a:solidFill>
                        <a:effectLst/>
                        <a:latin typeface="Arial" charset="0"/>
                      </a:endParaRPr>
                    </a:p>
                  </a:txBody>
                  <a:tcPr marL="45720" marR="45720" anchor="ctr" anchorCtr="1" horzOverflow="overflow">
                    <a:lnL w="12700" cap="flat" cmpd="sng" algn="ctr">
                      <a:solidFill>
                        <a:srgbClr val="6666FF"/>
                      </a:solidFill>
                      <a:prstDash val="solid"/>
                      <a:round/>
                      <a:headEnd type="none" w="med" len="med"/>
                      <a:tailEnd type="none" w="med" len="med"/>
                    </a:lnL>
                    <a:lnR w="12700" cap="flat" cmpd="sng" algn="ctr">
                      <a:solidFill>
                        <a:srgbClr val="6666FF"/>
                      </a:solidFill>
                      <a:prstDash val="solid"/>
                      <a:round/>
                      <a:headEnd type="none" w="med" len="med"/>
                      <a:tailEnd type="none" w="med" len="med"/>
                    </a:lnR>
                    <a:lnT w="12700" cap="flat" cmpd="sng" algn="ctr">
                      <a:solidFill>
                        <a:srgbClr val="6666FF"/>
                      </a:solidFill>
                      <a:prstDash val="solid"/>
                      <a:round/>
                      <a:headEnd type="none" w="med" len="med"/>
                      <a:tailEnd type="none" w="med" len="med"/>
                    </a:lnT>
                    <a:lnB w="12700" cap="flat" cmpd="sng" algn="ctr">
                      <a:solidFill>
                        <a:srgbClr val="6666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90000"/>
                        </a:lnSpc>
                        <a:spcBef>
                          <a:spcPts val="600"/>
                        </a:spcBef>
                        <a:spcAft>
                          <a:spcPct val="0"/>
                        </a:spcAft>
                        <a:buClrTx/>
                        <a:buSzPct val="100000"/>
                        <a:buFont typeface="Arial" charset="0"/>
                        <a:buNone/>
                        <a:tabLst/>
                      </a:pPr>
                      <a:endParaRPr kumimoji="0" lang="en-US" sz="200" b="1" i="0" u="none" strike="noStrike" cap="none" normalizeH="0" baseline="0" dirty="0" smtClean="0">
                        <a:ln>
                          <a:noFill/>
                        </a:ln>
                        <a:solidFill>
                          <a:schemeClr val="tx1"/>
                        </a:solidFill>
                        <a:effectLst/>
                        <a:latin typeface="Arial" charset="0"/>
                      </a:endParaRPr>
                    </a:p>
                  </a:txBody>
                  <a:tcPr marL="45720" marR="45720" anchor="ctr" anchorCtr="1" horzOverflow="overflow">
                    <a:lnL w="12700" cap="flat" cmpd="sng" algn="ctr">
                      <a:solidFill>
                        <a:srgbClr val="6666FF"/>
                      </a:solidFill>
                      <a:prstDash val="solid"/>
                      <a:round/>
                      <a:headEnd type="none" w="med" len="med"/>
                      <a:tailEnd type="none" w="med" len="med"/>
                    </a:lnL>
                    <a:lnR w="12700" cap="flat" cmpd="sng" algn="ctr">
                      <a:solidFill>
                        <a:srgbClr val="6666FF"/>
                      </a:solidFill>
                      <a:prstDash val="solid"/>
                      <a:round/>
                      <a:headEnd type="none" w="med" len="med"/>
                      <a:tailEnd type="none" w="med" len="med"/>
                    </a:lnR>
                    <a:lnT w="12700" cap="flat" cmpd="sng" algn="ctr">
                      <a:solidFill>
                        <a:srgbClr val="6666FF"/>
                      </a:solidFill>
                      <a:prstDash val="solid"/>
                      <a:round/>
                      <a:headEnd type="none" w="med" len="med"/>
                      <a:tailEnd type="none" w="med" len="med"/>
                    </a:lnT>
                    <a:lnB w="12700" cap="flat" cmpd="sng" algn="ctr">
                      <a:solidFill>
                        <a:srgbClr val="6666FF"/>
                      </a:solidFill>
                      <a:prstDash val="solid"/>
                      <a:round/>
                      <a:headEnd type="none" w="med" len="med"/>
                      <a:tailEnd type="none" w="med" len="med"/>
                    </a:lnB>
                    <a:lnTlToBr>
                      <a:noFill/>
                    </a:lnTlToBr>
                    <a:lnBlToTr>
                      <a:noFill/>
                    </a:lnBlToTr>
                    <a:solidFill>
                      <a:srgbClr val="6666FF"/>
                    </a:solidFill>
                  </a:tcPr>
                </a:tc>
                <a:tc>
                  <a:txBody>
                    <a:bodyPr/>
                    <a:lstStyle/>
                    <a:p>
                      <a:pPr marL="0" marR="0" lvl="0" indent="0" algn="l" defTabSz="914400" rtl="0" eaLnBrk="0" fontAlgn="base" latinLnBrk="0" hangingPunct="0">
                        <a:lnSpc>
                          <a:spcPct val="90000"/>
                        </a:lnSpc>
                        <a:spcBef>
                          <a:spcPts val="600"/>
                        </a:spcBef>
                        <a:spcAft>
                          <a:spcPct val="0"/>
                        </a:spcAft>
                        <a:buClrTx/>
                        <a:buSzPct val="100000"/>
                        <a:buFont typeface="Arial" charset="0"/>
                        <a:buNone/>
                        <a:tabLst/>
                      </a:pPr>
                      <a:endParaRPr kumimoji="0" lang="en-US" sz="200" b="1" i="0" u="none" strike="noStrike" cap="none" normalizeH="0" baseline="0" dirty="0" smtClean="0">
                        <a:ln>
                          <a:noFill/>
                        </a:ln>
                        <a:solidFill>
                          <a:schemeClr val="tx1"/>
                        </a:solidFill>
                        <a:effectLst/>
                        <a:latin typeface="Arial" charset="0"/>
                      </a:endParaRPr>
                    </a:p>
                  </a:txBody>
                  <a:tcPr marL="45720" marR="45720" anchor="ctr" anchorCtr="1" horzOverflow="overflow">
                    <a:lnL w="12700" cap="flat" cmpd="sng" algn="ctr">
                      <a:solidFill>
                        <a:srgbClr val="6666FF"/>
                      </a:solidFill>
                      <a:prstDash val="solid"/>
                      <a:round/>
                      <a:headEnd type="none" w="med" len="med"/>
                      <a:tailEnd type="none" w="med" len="med"/>
                    </a:lnL>
                    <a:lnR w="12700" cap="flat" cmpd="sng" algn="ctr">
                      <a:solidFill>
                        <a:srgbClr val="6666FF"/>
                      </a:solidFill>
                      <a:prstDash val="solid"/>
                      <a:round/>
                      <a:headEnd type="none" w="med" len="med"/>
                      <a:tailEnd type="none" w="med" len="med"/>
                    </a:lnR>
                    <a:lnT w="12700" cap="flat" cmpd="sng" algn="ctr">
                      <a:solidFill>
                        <a:srgbClr val="6666FF"/>
                      </a:solidFill>
                      <a:prstDash val="solid"/>
                      <a:round/>
                      <a:headEnd type="none" w="med" len="med"/>
                      <a:tailEnd type="none" w="med" len="med"/>
                    </a:lnT>
                    <a:lnB w="12700" cap="flat" cmpd="sng" algn="ctr">
                      <a:solidFill>
                        <a:srgbClr val="6666FF"/>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ts val="600"/>
                        </a:spcBef>
                        <a:spcAft>
                          <a:spcPct val="0"/>
                        </a:spcAft>
                        <a:buClrTx/>
                        <a:buSzPct val="100000"/>
                        <a:buFont typeface="Arial" charset="0"/>
                        <a:buNone/>
                        <a:tabLst/>
                      </a:pPr>
                      <a:endParaRPr kumimoji="0" lang="en-US" sz="200" b="1" i="0" u="none" strike="noStrike" cap="none" normalizeH="0" baseline="0" dirty="0" smtClean="0">
                        <a:ln>
                          <a:noFill/>
                        </a:ln>
                        <a:solidFill>
                          <a:schemeClr val="tx1"/>
                        </a:solidFill>
                        <a:effectLst/>
                        <a:latin typeface="Arial" charset="0"/>
                      </a:endParaRPr>
                    </a:p>
                  </a:txBody>
                  <a:tcPr marL="45720" marR="45720" anchor="ctr" anchorCtr="1" horzOverflow="overflow">
                    <a:lnL w="12700" cap="flat" cmpd="sng" algn="ctr">
                      <a:solidFill>
                        <a:srgbClr val="6666FF"/>
                      </a:solidFill>
                      <a:prstDash val="solid"/>
                      <a:round/>
                      <a:headEnd type="none" w="med" len="med"/>
                      <a:tailEnd type="none" w="med" len="med"/>
                    </a:lnL>
                    <a:lnR w="12700" cap="flat" cmpd="sng" algn="ctr">
                      <a:solidFill>
                        <a:srgbClr val="6666FF"/>
                      </a:solidFill>
                      <a:prstDash val="solid"/>
                      <a:round/>
                      <a:headEnd type="none" w="med" len="med"/>
                      <a:tailEnd type="none" w="med" len="med"/>
                    </a:lnR>
                    <a:lnT w="12700" cap="flat" cmpd="sng" algn="ctr">
                      <a:solidFill>
                        <a:srgbClr val="6666FF"/>
                      </a:solidFill>
                      <a:prstDash val="solid"/>
                      <a:round/>
                      <a:headEnd type="none" w="med" len="med"/>
                      <a:tailEnd type="none" w="med" len="med"/>
                    </a:lnT>
                    <a:lnB w="12700" cap="flat" cmpd="sng" algn="ctr">
                      <a:solidFill>
                        <a:srgbClr val="6666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90000"/>
                        </a:lnSpc>
                        <a:spcBef>
                          <a:spcPts val="600"/>
                        </a:spcBef>
                        <a:spcAft>
                          <a:spcPct val="0"/>
                        </a:spcAft>
                        <a:buClrTx/>
                        <a:buSzPct val="100000"/>
                        <a:buFont typeface="Arial" charset="0"/>
                        <a:buNone/>
                        <a:tabLst/>
                      </a:pPr>
                      <a:endParaRPr kumimoji="0" lang="en-US" sz="200" b="1" i="0" u="none" strike="noStrike" cap="none" normalizeH="0" baseline="0" dirty="0" smtClean="0">
                        <a:ln>
                          <a:noFill/>
                        </a:ln>
                        <a:solidFill>
                          <a:schemeClr val="tx1"/>
                        </a:solidFill>
                        <a:effectLst/>
                        <a:latin typeface="Arial" charset="0"/>
                      </a:endParaRPr>
                    </a:p>
                  </a:txBody>
                  <a:tcPr marL="45720" marR="45720" anchor="ctr" anchorCtr="1" horzOverflow="overflow">
                    <a:lnL w="12700" cap="flat" cmpd="sng" algn="ctr">
                      <a:solidFill>
                        <a:srgbClr val="6666FF"/>
                      </a:solidFill>
                      <a:prstDash val="solid"/>
                      <a:round/>
                      <a:headEnd type="none" w="med" len="med"/>
                      <a:tailEnd type="none" w="med" len="med"/>
                    </a:lnL>
                    <a:lnR w="12700" cap="flat" cmpd="sng" algn="ctr">
                      <a:solidFill>
                        <a:srgbClr val="6666FF"/>
                      </a:solidFill>
                      <a:prstDash val="solid"/>
                      <a:round/>
                      <a:headEnd type="none" w="med" len="med"/>
                      <a:tailEnd type="none" w="med" len="med"/>
                    </a:lnR>
                    <a:lnT w="12700" cap="flat" cmpd="sng" algn="ctr">
                      <a:solidFill>
                        <a:srgbClr val="6666FF"/>
                      </a:solidFill>
                      <a:prstDash val="solid"/>
                      <a:round/>
                      <a:headEnd type="none" w="med" len="med"/>
                      <a:tailEnd type="none" w="med" len="med"/>
                    </a:lnT>
                    <a:lnB w="12700" cap="flat" cmpd="sng" algn="ctr">
                      <a:solidFill>
                        <a:srgbClr val="6666FF"/>
                      </a:solidFill>
                      <a:prstDash val="solid"/>
                      <a:round/>
                      <a:headEnd type="none" w="med" len="med"/>
                      <a:tailEnd type="none" w="med" len="med"/>
                    </a:lnB>
                    <a:lnTlToBr>
                      <a:noFill/>
                    </a:lnTlToBr>
                    <a:lnBlToTr>
                      <a:noFill/>
                    </a:lnBlToTr>
                    <a:noFill/>
                  </a:tcPr>
                </a:tc>
              </a:tr>
            </a:tbl>
          </a:graphicData>
        </a:graphic>
      </p:graphicFrame>
      <p:sp>
        <p:nvSpPr>
          <p:cNvPr id="14" name="Oval 13"/>
          <p:cNvSpPr/>
          <p:nvPr/>
        </p:nvSpPr>
        <p:spPr bwMode="auto">
          <a:xfrm>
            <a:off x="6997330" y="2514600"/>
            <a:ext cx="76200" cy="76200"/>
          </a:xfrm>
          <a:prstGeom prst="ellipse">
            <a:avLst/>
          </a:prstGeom>
          <a:solidFill>
            <a:srgbClr val="6666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5" name="Oval 14"/>
          <p:cNvSpPr/>
          <p:nvPr/>
        </p:nvSpPr>
        <p:spPr bwMode="auto">
          <a:xfrm>
            <a:off x="7225930" y="3124200"/>
            <a:ext cx="76200" cy="76200"/>
          </a:xfrm>
          <a:prstGeom prst="ellipse">
            <a:avLst/>
          </a:prstGeom>
          <a:solidFill>
            <a:srgbClr val="6666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6" name="Oval 15"/>
          <p:cNvSpPr/>
          <p:nvPr/>
        </p:nvSpPr>
        <p:spPr bwMode="auto">
          <a:xfrm>
            <a:off x="7479930" y="3200400"/>
            <a:ext cx="76200" cy="76200"/>
          </a:xfrm>
          <a:prstGeom prst="ellipse">
            <a:avLst/>
          </a:prstGeom>
          <a:solidFill>
            <a:srgbClr val="6666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7" name="Oval 16"/>
          <p:cNvSpPr/>
          <p:nvPr/>
        </p:nvSpPr>
        <p:spPr bwMode="auto">
          <a:xfrm>
            <a:off x="7606930" y="2438400"/>
            <a:ext cx="76200" cy="76200"/>
          </a:xfrm>
          <a:prstGeom prst="ellipse">
            <a:avLst/>
          </a:prstGeom>
          <a:solidFill>
            <a:srgbClr val="6666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8" name="Oval 17"/>
          <p:cNvSpPr/>
          <p:nvPr/>
        </p:nvSpPr>
        <p:spPr bwMode="auto">
          <a:xfrm>
            <a:off x="7606930" y="2819400"/>
            <a:ext cx="76200" cy="76200"/>
          </a:xfrm>
          <a:prstGeom prst="ellipse">
            <a:avLst/>
          </a:prstGeom>
          <a:solidFill>
            <a:srgbClr val="6666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cxnSp>
        <p:nvCxnSpPr>
          <p:cNvPr id="19" name="Curved Connector 18"/>
          <p:cNvCxnSpPr>
            <a:stCxn id="14" idx="7"/>
            <a:endCxn id="17" idx="1"/>
          </p:cNvCxnSpPr>
          <p:nvPr/>
        </p:nvCxnSpPr>
        <p:spPr bwMode="auto">
          <a:xfrm rot="5400000" flipH="1" flipV="1">
            <a:off x="7302130" y="2209800"/>
            <a:ext cx="76200" cy="555718"/>
          </a:xfrm>
          <a:prstGeom prst="curvedConnector3">
            <a:avLst>
              <a:gd name="adj1" fmla="val 414644"/>
            </a:avLst>
          </a:prstGeom>
          <a:solidFill>
            <a:schemeClr val="accent1"/>
          </a:solidFill>
          <a:ln w="25400" cap="flat" cmpd="sng" algn="ctr">
            <a:solidFill>
              <a:schemeClr val="tx1"/>
            </a:solidFill>
            <a:prstDash val="solid"/>
            <a:round/>
            <a:headEnd type="triangle" w="med" len="med"/>
            <a:tailEnd type="triangle"/>
          </a:ln>
          <a:effectLst/>
        </p:spPr>
      </p:cxnSp>
      <p:cxnSp>
        <p:nvCxnSpPr>
          <p:cNvPr id="20" name="Curved Connector 19"/>
          <p:cNvCxnSpPr>
            <a:stCxn id="17" idx="6"/>
            <a:endCxn id="18" idx="6"/>
          </p:cNvCxnSpPr>
          <p:nvPr/>
        </p:nvCxnSpPr>
        <p:spPr bwMode="auto">
          <a:xfrm>
            <a:off x="7683130" y="2476500"/>
            <a:ext cx="1588" cy="381000"/>
          </a:xfrm>
          <a:prstGeom prst="curvedConnector3">
            <a:avLst>
              <a:gd name="adj1" fmla="val 14395466"/>
            </a:avLst>
          </a:prstGeom>
          <a:solidFill>
            <a:schemeClr val="accent1"/>
          </a:solidFill>
          <a:ln w="25400" cap="flat" cmpd="sng" algn="ctr">
            <a:solidFill>
              <a:schemeClr val="tx1"/>
            </a:solidFill>
            <a:prstDash val="solid"/>
            <a:round/>
            <a:headEnd type="none" w="sm" len="sm"/>
            <a:tailEnd type="triangle"/>
          </a:ln>
          <a:effectLst/>
        </p:spPr>
      </p:cxnSp>
      <p:cxnSp>
        <p:nvCxnSpPr>
          <p:cNvPr id="21" name="Curved Connector 20"/>
          <p:cNvCxnSpPr>
            <a:stCxn id="14" idx="4"/>
            <a:endCxn id="15" idx="1"/>
          </p:cNvCxnSpPr>
          <p:nvPr/>
        </p:nvCxnSpPr>
        <p:spPr bwMode="auto">
          <a:xfrm rot="16200000" flipH="1">
            <a:off x="6863980" y="2762249"/>
            <a:ext cx="544559" cy="201659"/>
          </a:xfrm>
          <a:prstGeom prst="curvedConnector3">
            <a:avLst>
              <a:gd name="adj1" fmla="val 98214"/>
            </a:avLst>
          </a:prstGeom>
          <a:solidFill>
            <a:schemeClr val="accent1"/>
          </a:solidFill>
          <a:ln w="25400" cap="flat" cmpd="sng" algn="ctr">
            <a:solidFill>
              <a:schemeClr val="tx1"/>
            </a:solidFill>
            <a:prstDash val="solid"/>
            <a:round/>
            <a:headEnd type="none" w="sm" len="sm"/>
            <a:tailEnd type="triangle"/>
          </a:ln>
          <a:effectLst/>
        </p:spPr>
      </p:cxnSp>
      <p:cxnSp>
        <p:nvCxnSpPr>
          <p:cNvPr id="22" name="Curved Connector 21"/>
          <p:cNvCxnSpPr>
            <a:stCxn id="17" idx="4"/>
            <a:endCxn id="15" idx="7"/>
          </p:cNvCxnSpPr>
          <p:nvPr/>
        </p:nvCxnSpPr>
        <p:spPr bwMode="auto">
          <a:xfrm rot="5400000">
            <a:off x="7157622" y="2647950"/>
            <a:ext cx="620759" cy="354059"/>
          </a:xfrm>
          <a:prstGeom prst="curvedConnector3">
            <a:avLst>
              <a:gd name="adj1" fmla="val 50000"/>
            </a:avLst>
          </a:prstGeom>
          <a:solidFill>
            <a:schemeClr val="accent1"/>
          </a:solidFill>
          <a:ln w="25400" cap="flat" cmpd="sng" algn="ctr">
            <a:solidFill>
              <a:schemeClr val="tx1"/>
            </a:solidFill>
            <a:prstDash val="solid"/>
            <a:round/>
            <a:headEnd type="triangle" w="med" len="med"/>
            <a:tailEnd type="triangle"/>
          </a:ln>
          <a:effectLst/>
        </p:spPr>
      </p:cxnSp>
      <p:cxnSp>
        <p:nvCxnSpPr>
          <p:cNvPr id="23" name="Curved Connector 37"/>
          <p:cNvCxnSpPr>
            <a:stCxn id="16" idx="6"/>
            <a:endCxn id="18" idx="5"/>
          </p:cNvCxnSpPr>
          <p:nvPr/>
        </p:nvCxnSpPr>
        <p:spPr bwMode="auto">
          <a:xfrm flipV="1">
            <a:off x="7556130" y="2884441"/>
            <a:ext cx="115841" cy="354059"/>
          </a:xfrm>
          <a:prstGeom prst="curvedConnector2">
            <a:avLst/>
          </a:prstGeom>
          <a:solidFill>
            <a:schemeClr val="accent1"/>
          </a:solidFill>
          <a:ln w="25400" cap="flat" cmpd="sng" algn="ctr">
            <a:solidFill>
              <a:schemeClr val="tx1"/>
            </a:solidFill>
            <a:prstDash val="solid"/>
            <a:round/>
            <a:headEnd type="none" w="sm" len="sm"/>
            <a:tailEnd type="triangle"/>
          </a:ln>
          <a:effectLst/>
        </p:spPr>
      </p:cxnSp>
      <p:cxnSp>
        <p:nvCxnSpPr>
          <p:cNvPr id="24" name="Curved Connector 41"/>
          <p:cNvCxnSpPr>
            <a:stCxn id="16" idx="1"/>
            <a:endCxn id="14" idx="6"/>
          </p:cNvCxnSpPr>
          <p:nvPr/>
        </p:nvCxnSpPr>
        <p:spPr bwMode="auto">
          <a:xfrm rot="16200000" flipV="1">
            <a:off x="6952881" y="2673350"/>
            <a:ext cx="658859" cy="417559"/>
          </a:xfrm>
          <a:prstGeom prst="curvedConnector2">
            <a:avLst/>
          </a:prstGeom>
          <a:solidFill>
            <a:schemeClr val="accent1"/>
          </a:solidFill>
          <a:ln w="25400" cap="flat" cmpd="sng" algn="ctr">
            <a:solidFill>
              <a:schemeClr val="tx1"/>
            </a:solidFill>
            <a:prstDash val="solid"/>
            <a:round/>
            <a:headEnd type="none" w="sm" len="sm"/>
            <a:tailEnd type="triangle"/>
          </a:ln>
          <a:effectLst/>
        </p:spPr>
      </p:cxnSp>
      <p:sp>
        <p:nvSpPr>
          <p:cNvPr id="25" name="Left-Right Arrow 24"/>
          <p:cNvSpPr/>
          <p:nvPr/>
        </p:nvSpPr>
        <p:spPr bwMode="auto">
          <a:xfrm>
            <a:off x="6463930" y="2590800"/>
            <a:ext cx="381000" cy="228600"/>
          </a:xfrm>
          <a:prstGeom prst="leftRigh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26" name="TextBox 25"/>
          <p:cNvSpPr txBox="1"/>
          <p:nvPr/>
        </p:nvSpPr>
        <p:spPr>
          <a:xfrm>
            <a:off x="5638606" y="1467438"/>
            <a:ext cx="2570911" cy="553998"/>
          </a:xfrm>
          <a:prstGeom prst="rect">
            <a:avLst/>
          </a:prstGeom>
          <a:noFill/>
        </p:spPr>
        <p:txBody>
          <a:bodyPr wrap="none" rtlCol="0">
            <a:spAutoFit/>
          </a:bodyPr>
          <a:lstStyle/>
          <a:p>
            <a:pPr algn="ctr"/>
            <a:r>
              <a:rPr lang="en-US" sz="1800" b="0" dirty="0" smtClean="0"/>
              <a:t>Associative Arrays</a:t>
            </a:r>
          </a:p>
          <a:p>
            <a:pPr lvl="0" algn="ctr"/>
            <a:r>
              <a:rPr lang="en-US" sz="1200" b="0" dirty="0" smtClean="0">
                <a:solidFill>
                  <a:srgbClr val="000000"/>
                </a:solidFill>
              </a:rPr>
              <a:t>Numerical Computing Environment</a:t>
            </a:r>
            <a:endParaRPr lang="en-US" sz="1200" b="0" dirty="0">
              <a:solidFill>
                <a:srgbClr val="000000"/>
              </a:solidFill>
            </a:endParaRPr>
          </a:p>
        </p:txBody>
      </p:sp>
      <p:sp>
        <p:nvSpPr>
          <p:cNvPr id="27" name="TextBox 26"/>
          <p:cNvSpPr txBox="1"/>
          <p:nvPr/>
        </p:nvSpPr>
        <p:spPr>
          <a:xfrm>
            <a:off x="3822330" y="1467438"/>
            <a:ext cx="1031427" cy="1292662"/>
          </a:xfrm>
          <a:prstGeom prst="rect">
            <a:avLst/>
          </a:prstGeom>
          <a:noFill/>
        </p:spPr>
        <p:txBody>
          <a:bodyPr wrap="none" rtlCol="0">
            <a:spAutoFit/>
          </a:bodyPr>
          <a:lstStyle/>
          <a:p>
            <a:r>
              <a:rPr lang="en-US" sz="1800" b="0" dirty="0" smtClean="0"/>
              <a:t>D4M</a:t>
            </a:r>
          </a:p>
          <a:p>
            <a:r>
              <a:rPr lang="en-US" sz="1200" b="0" dirty="0" smtClean="0"/>
              <a:t>Dynamic </a:t>
            </a:r>
          </a:p>
          <a:p>
            <a:r>
              <a:rPr lang="en-US" sz="1200" b="0" dirty="0" smtClean="0"/>
              <a:t>Distributed </a:t>
            </a:r>
          </a:p>
          <a:p>
            <a:r>
              <a:rPr lang="en-US" sz="1200" b="0" dirty="0" smtClean="0"/>
              <a:t>Dimensional </a:t>
            </a:r>
          </a:p>
          <a:p>
            <a:r>
              <a:rPr lang="en-US" sz="1200" b="0" dirty="0" smtClean="0"/>
              <a:t>Data </a:t>
            </a:r>
          </a:p>
          <a:p>
            <a:r>
              <a:rPr lang="en-US" sz="1200" b="0" dirty="0" smtClean="0"/>
              <a:t>Model</a:t>
            </a:r>
            <a:endParaRPr lang="en-US" sz="1200" b="0" dirty="0"/>
          </a:p>
        </p:txBody>
      </p:sp>
      <p:sp>
        <p:nvSpPr>
          <p:cNvPr id="28" name="Oval 27"/>
          <p:cNvSpPr/>
          <p:nvPr/>
        </p:nvSpPr>
        <p:spPr bwMode="auto">
          <a:xfrm>
            <a:off x="7022730" y="4412673"/>
            <a:ext cx="76024" cy="69273"/>
          </a:xfrm>
          <a:prstGeom prst="ellipse">
            <a:avLst/>
          </a:prstGeom>
          <a:solidFill>
            <a:srgbClr val="6666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29" name="Oval 28"/>
          <p:cNvSpPr/>
          <p:nvPr/>
        </p:nvSpPr>
        <p:spPr bwMode="auto">
          <a:xfrm>
            <a:off x="7250802" y="4966855"/>
            <a:ext cx="76024" cy="69273"/>
          </a:xfrm>
          <a:prstGeom prst="ellipse">
            <a:avLst/>
          </a:prstGeom>
          <a:solidFill>
            <a:schemeClr val="bg1"/>
          </a:solidFill>
          <a:ln w="12700" cap="flat" cmpd="sng" algn="ctr">
            <a:solidFill>
              <a:schemeClr val="accent4"/>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30" name="Oval 29"/>
          <p:cNvSpPr/>
          <p:nvPr/>
        </p:nvSpPr>
        <p:spPr bwMode="auto">
          <a:xfrm>
            <a:off x="7504215" y="5036127"/>
            <a:ext cx="76024" cy="69273"/>
          </a:xfrm>
          <a:prstGeom prst="ellipse">
            <a:avLst/>
          </a:prstGeom>
          <a:solidFill>
            <a:srgbClr val="6666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31" name="Oval 30"/>
          <p:cNvSpPr/>
          <p:nvPr/>
        </p:nvSpPr>
        <p:spPr bwMode="auto">
          <a:xfrm>
            <a:off x="7630922" y="4343400"/>
            <a:ext cx="76024" cy="69273"/>
          </a:xfrm>
          <a:prstGeom prst="ellipse">
            <a:avLst/>
          </a:prstGeom>
          <a:solidFill>
            <a:schemeClr val="bg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32" name="Oval 31"/>
          <p:cNvSpPr/>
          <p:nvPr/>
        </p:nvSpPr>
        <p:spPr bwMode="auto">
          <a:xfrm>
            <a:off x="7630922" y="4689764"/>
            <a:ext cx="76024" cy="69273"/>
          </a:xfrm>
          <a:prstGeom prst="ellipse">
            <a:avLst/>
          </a:prstGeom>
          <a:solidFill>
            <a:srgbClr val="6666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cxnSp>
        <p:nvCxnSpPr>
          <p:cNvPr id="33" name="Curved Connector 32"/>
          <p:cNvCxnSpPr>
            <a:stCxn id="28" idx="7"/>
            <a:endCxn id="31" idx="1"/>
          </p:cNvCxnSpPr>
          <p:nvPr/>
        </p:nvCxnSpPr>
        <p:spPr bwMode="auto">
          <a:xfrm rot="5400000" flipH="1" flipV="1">
            <a:off x="7330201" y="4110964"/>
            <a:ext cx="69273" cy="554434"/>
          </a:xfrm>
          <a:prstGeom prst="curvedConnector3">
            <a:avLst>
              <a:gd name="adj1" fmla="val 414644"/>
            </a:avLst>
          </a:prstGeom>
          <a:solidFill>
            <a:schemeClr val="accent1"/>
          </a:solidFill>
          <a:ln w="25400" cap="flat" cmpd="sng" algn="ctr">
            <a:solidFill>
              <a:schemeClr val="accent1">
                <a:lumMod val="50000"/>
              </a:schemeClr>
            </a:solidFill>
            <a:prstDash val="solid"/>
            <a:round/>
            <a:headEnd type="triangle" w="med" len="med"/>
            <a:tailEnd type="triangle"/>
          </a:ln>
          <a:effectLst/>
        </p:spPr>
      </p:cxnSp>
      <p:cxnSp>
        <p:nvCxnSpPr>
          <p:cNvPr id="34" name="Curved Connector 33"/>
          <p:cNvCxnSpPr>
            <a:stCxn id="31" idx="6"/>
            <a:endCxn id="32" idx="6"/>
          </p:cNvCxnSpPr>
          <p:nvPr/>
        </p:nvCxnSpPr>
        <p:spPr bwMode="auto">
          <a:xfrm>
            <a:off x="7706946" y="4378036"/>
            <a:ext cx="1584" cy="346364"/>
          </a:xfrm>
          <a:prstGeom prst="curvedConnector3">
            <a:avLst>
              <a:gd name="adj1" fmla="val 14395466"/>
            </a:avLst>
          </a:prstGeom>
          <a:solidFill>
            <a:schemeClr val="accent1"/>
          </a:solidFill>
          <a:ln w="25400" cap="flat" cmpd="sng" algn="ctr">
            <a:solidFill>
              <a:srgbClr val="FFC000"/>
            </a:solidFill>
            <a:prstDash val="solid"/>
            <a:round/>
            <a:headEnd type="none" w="sm" len="sm"/>
            <a:tailEnd type="triangle"/>
          </a:ln>
          <a:effectLst/>
        </p:spPr>
      </p:cxnSp>
      <p:cxnSp>
        <p:nvCxnSpPr>
          <p:cNvPr id="35" name="Curved Connector 34"/>
          <p:cNvCxnSpPr>
            <a:stCxn id="28" idx="4"/>
            <a:endCxn id="29" idx="1"/>
          </p:cNvCxnSpPr>
          <p:nvPr/>
        </p:nvCxnSpPr>
        <p:spPr bwMode="auto">
          <a:xfrm rot="16200000" flipH="1">
            <a:off x="6913812" y="4628875"/>
            <a:ext cx="495054" cy="201193"/>
          </a:xfrm>
          <a:prstGeom prst="curvedConnector3">
            <a:avLst>
              <a:gd name="adj1" fmla="val 98214"/>
            </a:avLst>
          </a:prstGeom>
          <a:solidFill>
            <a:schemeClr val="accent1"/>
          </a:solidFill>
          <a:ln w="25400" cap="flat" cmpd="sng" algn="ctr">
            <a:solidFill>
              <a:schemeClr val="accent2"/>
            </a:solidFill>
            <a:prstDash val="solid"/>
            <a:round/>
            <a:headEnd type="none" w="sm" len="sm"/>
            <a:tailEnd type="triangle"/>
          </a:ln>
          <a:effectLst/>
        </p:spPr>
      </p:cxnSp>
      <p:cxnSp>
        <p:nvCxnSpPr>
          <p:cNvPr id="36" name="Curved Connector 35"/>
          <p:cNvCxnSpPr>
            <a:stCxn id="31" idx="4"/>
            <a:endCxn id="29" idx="7"/>
          </p:cNvCxnSpPr>
          <p:nvPr/>
        </p:nvCxnSpPr>
        <p:spPr bwMode="auto">
          <a:xfrm rot="5400000">
            <a:off x="7210151" y="4518215"/>
            <a:ext cx="564326" cy="353241"/>
          </a:xfrm>
          <a:prstGeom prst="curvedConnector3">
            <a:avLst>
              <a:gd name="adj1" fmla="val 50000"/>
            </a:avLst>
          </a:prstGeom>
          <a:solidFill>
            <a:schemeClr val="accent1"/>
          </a:solidFill>
          <a:ln w="25400" cap="flat" cmpd="sng" algn="ctr">
            <a:solidFill>
              <a:srgbClr val="FF0000"/>
            </a:solidFill>
            <a:prstDash val="solid"/>
            <a:round/>
            <a:headEnd type="triangle" w="med" len="med"/>
            <a:tailEnd type="triangle"/>
          </a:ln>
          <a:effectLst/>
        </p:spPr>
      </p:cxnSp>
      <p:cxnSp>
        <p:nvCxnSpPr>
          <p:cNvPr id="37" name="Curved Connector 37"/>
          <p:cNvCxnSpPr>
            <a:stCxn id="30" idx="6"/>
            <a:endCxn id="32" idx="5"/>
          </p:cNvCxnSpPr>
          <p:nvPr/>
        </p:nvCxnSpPr>
        <p:spPr bwMode="auto">
          <a:xfrm flipV="1">
            <a:off x="7580239" y="4748892"/>
            <a:ext cx="115573" cy="321872"/>
          </a:xfrm>
          <a:prstGeom prst="curvedConnector2">
            <a:avLst/>
          </a:prstGeom>
          <a:solidFill>
            <a:schemeClr val="accent1"/>
          </a:solidFill>
          <a:ln w="25400" cap="flat" cmpd="sng" algn="ctr">
            <a:solidFill>
              <a:schemeClr val="accent1">
                <a:lumMod val="50000"/>
              </a:schemeClr>
            </a:solidFill>
            <a:prstDash val="solid"/>
            <a:round/>
            <a:headEnd type="none" w="sm" len="sm"/>
            <a:tailEnd type="triangle"/>
          </a:ln>
          <a:effectLst/>
        </p:spPr>
      </p:cxnSp>
      <p:cxnSp>
        <p:nvCxnSpPr>
          <p:cNvPr id="38" name="Curved Connector 41"/>
          <p:cNvCxnSpPr>
            <a:stCxn id="30" idx="1"/>
            <a:endCxn id="28" idx="6"/>
          </p:cNvCxnSpPr>
          <p:nvPr/>
        </p:nvCxnSpPr>
        <p:spPr bwMode="auto">
          <a:xfrm rot="16200000" flipV="1">
            <a:off x="7007571" y="4538493"/>
            <a:ext cx="598963" cy="416594"/>
          </a:xfrm>
          <a:prstGeom prst="curvedConnector2">
            <a:avLst/>
          </a:prstGeom>
          <a:solidFill>
            <a:schemeClr val="accent1"/>
          </a:solidFill>
          <a:ln w="25400" cap="flat" cmpd="sng" algn="ctr">
            <a:solidFill>
              <a:srgbClr val="FFC000"/>
            </a:solidFill>
            <a:prstDash val="solid"/>
            <a:round/>
            <a:headEnd type="none" w="sm" len="sm"/>
            <a:tailEnd type="triangle"/>
          </a:ln>
          <a:effectLst/>
        </p:spPr>
      </p:cxnSp>
      <p:sp>
        <p:nvSpPr>
          <p:cNvPr id="39" name="TextBox 38"/>
          <p:cNvSpPr txBox="1"/>
          <p:nvPr/>
        </p:nvSpPr>
        <p:spPr>
          <a:xfrm>
            <a:off x="6802756" y="2401234"/>
            <a:ext cx="261610" cy="215444"/>
          </a:xfrm>
          <a:prstGeom prst="rect">
            <a:avLst/>
          </a:prstGeom>
          <a:noFill/>
        </p:spPr>
        <p:txBody>
          <a:bodyPr wrap="none" rtlCol="0">
            <a:spAutoFit/>
          </a:bodyPr>
          <a:lstStyle/>
          <a:p>
            <a:r>
              <a:rPr lang="en-US" sz="800" b="0" dirty="0"/>
              <a:t>A</a:t>
            </a:r>
          </a:p>
        </p:txBody>
      </p:sp>
      <p:sp>
        <p:nvSpPr>
          <p:cNvPr id="40" name="TextBox 39"/>
          <p:cNvSpPr txBox="1"/>
          <p:nvPr/>
        </p:nvSpPr>
        <p:spPr>
          <a:xfrm>
            <a:off x="7526326" y="2667000"/>
            <a:ext cx="261610" cy="215444"/>
          </a:xfrm>
          <a:prstGeom prst="rect">
            <a:avLst/>
          </a:prstGeom>
          <a:noFill/>
        </p:spPr>
        <p:txBody>
          <a:bodyPr wrap="none" rtlCol="0">
            <a:spAutoFit/>
          </a:bodyPr>
          <a:lstStyle/>
          <a:p>
            <a:r>
              <a:rPr lang="en-US" sz="800" b="0" dirty="0" smtClean="0"/>
              <a:t>C</a:t>
            </a:r>
            <a:endParaRPr lang="en-US" sz="800" b="0" dirty="0"/>
          </a:p>
        </p:txBody>
      </p:sp>
      <p:sp>
        <p:nvSpPr>
          <p:cNvPr id="41" name="TextBox 40"/>
          <p:cNvSpPr txBox="1"/>
          <p:nvPr/>
        </p:nvSpPr>
        <p:spPr>
          <a:xfrm>
            <a:off x="7403730" y="3276600"/>
            <a:ext cx="261610" cy="215444"/>
          </a:xfrm>
          <a:prstGeom prst="rect">
            <a:avLst/>
          </a:prstGeom>
          <a:noFill/>
        </p:spPr>
        <p:txBody>
          <a:bodyPr wrap="none" rtlCol="0">
            <a:spAutoFit/>
          </a:bodyPr>
          <a:lstStyle/>
          <a:p>
            <a:r>
              <a:rPr lang="en-US" sz="800" b="0" dirty="0" smtClean="0"/>
              <a:t>D</a:t>
            </a:r>
            <a:endParaRPr lang="en-US" sz="800" b="0" dirty="0"/>
          </a:p>
        </p:txBody>
      </p:sp>
      <p:sp>
        <p:nvSpPr>
          <p:cNvPr id="42" name="TextBox 41"/>
          <p:cNvSpPr txBox="1"/>
          <p:nvPr/>
        </p:nvSpPr>
        <p:spPr>
          <a:xfrm>
            <a:off x="7098930" y="3170426"/>
            <a:ext cx="253596" cy="215444"/>
          </a:xfrm>
          <a:prstGeom prst="rect">
            <a:avLst/>
          </a:prstGeom>
          <a:noFill/>
        </p:spPr>
        <p:txBody>
          <a:bodyPr wrap="none" rtlCol="0">
            <a:spAutoFit/>
          </a:bodyPr>
          <a:lstStyle/>
          <a:p>
            <a:r>
              <a:rPr lang="en-US" sz="800" b="0" dirty="0" smtClean="0"/>
              <a:t>E</a:t>
            </a:r>
            <a:endParaRPr lang="en-US" sz="800" b="0" dirty="0"/>
          </a:p>
        </p:txBody>
      </p:sp>
      <p:sp>
        <p:nvSpPr>
          <p:cNvPr id="43" name="TextBox 42"/>
          <p:cNvSpPr txBox="1"/>
          <p:nvPr/>
        </p:nvSpPr>
        <p:spPr>
          <a:xfrm>
            <a:off x="7590634" y="2277374"/>
            <a:ext cx="258404" cy="215444"/>
          </a:xfrm>
          <a:prstGeom prst="rect">
            <a:avLst/>
          </a:prstGeom>
          <a:noFill/>
        </p:spPr>
        <p:txBody>
          <a:bodyPr wrap="none" rtlCol="0">
            <a:spAutoFit/>
          </a:bodyPr>
          <a:lstStyle/>
          <a:p>
            <a:r>
              <a:rPr lang="en-US" sz="800" b="0" dirty="0" smtClean="0"/>
              <a:t>B</a:t>
            </a:r>
            <a:endParaRPr lang="en-US" sz="800" b="0" dirty="0"/>
          </a:p>
        </p:txBody>
      </p:sp>
      <p:sp>
        <p:nvSpPr>
          <p:cNvPr id="44" name="TextBox 43"/>
          <p:cNvSpPr txBox="1"/>
          <p:nvPr/>
        </p:nvSpPr>
        <p:spPr>
          <a:xfrm>
            <a:off x="5193930" y="3505200"/>
            <a:ext cx="3276600" cy="523220"/>
          </a:xfrm>
          <a:prstGeom prst="rect">
            <a:avLst/>
          </a:prstGeom>
          <a:noFill/>
        </p:spPr>
        <p:txBody>
          <a:bodyPr wrap="square" rtlCol="0">
            <a:spAutoFit/>
          </a:bodyPr>
          <a:lstStyle/>
          <a:p>
            <a:r>
              <a:rPr lang="en-US" sz="1400" b="0" dirty="0" smtClean="0"/>
              <a:t>A D4M query returns a sparse matrix or graph from a triple store…</a:t>
            </a:r>
            <a:endParaRPr lang="en-US" sz="1400" b="0" dirty="0"/>
          </a:p>
        </p:txBody>
      </p:sp>
      <p:sp>
        <p:nvSpPr>
          <p:cNvPr id="45" name="TextBox 44"/>
          <p:cNvSpPr txBox="1"/>
          <p:nvPr/>
        </p:nvSpPr>
        <p:spPr>
          <a:xfrm>
            <a:off x="5270130" y="5181600"/>
            <a:ext cx="3124200" cy="523220"/>
          </a:xfrm>
          <a:prstGeom prst="rect">
            <a:avLst/>
          </a:prstGeom>
          <a:noFill/>
        </p:spPr>
        <p:txBody>
          <a:bodyPr wrap="square" rtlCol="0">
            <a:spAutoFit/>
          </a:bodyPr>
          <a:lstStyle/>
          <a:p>
            <a:r>
              <a:rPr lang="en-US" sz="1400" b="0" dirty="0" smtClean="0"/>
              <a:t>…for statistical signal processing or graph analysis in </a:t>
            </a:r>
            <a:r>
              <a:rPr lang="en-US" sz="1400" b="0" dirty="0" err="1" smtClean="0"/>
              <a:t>Matlab</a:t>
            </a:r>
            <a:endParaRPr lang="en-US" sz="1400" b="0" dirty="0"/>
          </a:p>
        </p:txBody>
      </p:sp>
      <p:pic>
        <p:nvPicPr>
          <p:cNvPr id="46" name="Picture 2"/>
          <p:cNvPicPr>
            <a:picLocks noChangeAspect="1" noChangeArrowheads="1"/>
          </p:cNvPicPr>
          <p:nvPr/>
        </p:nvPicPr>
        <p:blipFill>
          <a:blip r:embed="rId4" cstate="print"/>
          <a:srcRect/>
          <a:stretch>
            <a:fillRect/>
          </a:stretch>
        </p:blipFill>
        <p:spPr bwMode="auto">
          <a:xfrm>
            <a:off x="5422530" y="4267200"/>
            <a:ext cx="1249800" cy="752475"/>
          </a:xfrm>
          <a:prstGeom prst="rect">
            <a:avLst/>
          </a:prstGeom>
          <a:noFill/>
          <a:ln w="12700">
            <a:solidFill>
              <a:schemeClr val="tx1"/>
            </a:solidFill>
            <a:miter lim="800000"/>
            <a:headEnd/>
            <a:tailEnd/>
          </a:ln>
        </p:spPr>
      </p:pic>
      <p:sp>
        <p:nvSpPr>
          <p:cNvPr id="47" name="TextBox 46"/>
          <p:cNvSpPr txBox="1"/>
          <p:nvPr/>
        </p:nvSpPr>
        <p:spPr>
          <a:xfrm>
            <a:off x="799948" y="4495800"/>
            <a:ext cx="4089400" cy="830997"/>
          </a:xfrm>
          <a:prstGeom prst="rect">
            <a:avLst/>
          </a:prstGeom>
          <a:noFill/>
        </p:spPr>
        <p:txBody>
          <a:bodyPr wrap="square" rtlCol="0">
            <a:spAutoFit/>
          </a:bodyPr>
          <a:lstStyle/>
          <a:p>
            <a:pPr algn="l"/>
            <a:r>
              <a:rPr lang="en-US" sz="1600" b="0" dirty="0" smtClean="0"/>
              <a:t>Triple store are high performance distributed databases for heterogeneous data</a:t>
            </a:r>
          </a:p>
        </p:txBody>
      </p:sp>
      <p:cxnSp>
        <p:nvCxnSpPr>
          <p:cNvPr id="48" name="Straight Arrow Connector 47"/>
          <p:cNvCxnSpPr/>
          <p:nvPr/>
        </p:nvCxnSpPr>
        <p:spPr bwMode="auto">
          <a:xfrm>
            <a:off x="3288930" y="2801721"/>
            <a:ext cx="2209800" cy="0"/>
          </a:xfrm>
          <a:prstGeom prst="straightConnector1">
            <a:avLst/>
          </a:prstGeom>
          <a:ln w="76200">
            <a:solidFill>
              <a:srgbClr val="6666FF"/>
            </a:solidFill>
            <a:headEnd type="none" w="sm" len="sm"/>
            <a:tailEnd type="arrow"/>
          </a:ln>
        </p:spPr>
        <p:style>
          <a:lnRef idx="2">
            <a:schemeClr val="accent1"/>
          </a:lnRef>
          <a:fillRef idx="0">
            <a:schemeClr val="accent1"/>
          </a:fillRef>
          <a:effectRef idx="1">
            <a:schemeClr val="accent1"/>
          </a:effectRef>
          <a:fontRef idx="minor">
            <a:schemeClr val="tx1"/>
          </a:fontRef>
        </p:style>
      </p:cxnSp>
      <p:pic>
        <p:nvPicPr>
          <p:cNvPr id="49" name="Picture 2"/>
          <p:cNvPicPr>
            <a:picLocks noChangeAspect="1" noChangeArrowheads="1"/>
          </p:cNvPicPr>
          <p:nvPr/>
        </p:nvPicPr>
        <p:blipFill>
          <a:blip r:embed="rId5" cstate="print"/>
          <a:srcRect/>
          <a:stretch>
            <a:fillRect/>
          </a:stretch>
        </p:blipFill>
        <p:spPr bwMode="auto">
          <a:xfrm>
            <a:off x="5041530" y="1600200"/>
            <a:ext cx="428625" cy="361950"/>
          </a:xfrm>
          <a:prstGeom prst="rect">
            <a:avLst/>
          </a:prstGeom>
          <a:noFill/>
          <a:ln w="9525">
            <a:noFill/>
            <a:miter lim="800000"/>
            <a:headEnd/>
            <a:tailEnd/>
          </a:ln>
        </p:spPr>
      </p:pic>
      <p:sp>
        <p:nvSpPr>
          <p:cNvPr id="50" name="Title 1"/>
          <p:cNvSpPr>
            <a:spLocks noGrp="1"/>
          </p:cNvSpPr>
          <p:nvPr>
            <p:ph type="title"/>
          </p:nvPr>
        </p:nvSpPr>
        <p:spPr>
          <a:xfrm>
            <a:off x="941832" y="100584"/>
            <a:ext cx="7260336" cy="813816"/>
          </a:xfrm>
        </p:spPr>
        <p:txBody>
          <a:bodyPr/>
          <a:lstStyle/>
          <a:p>
            <a:r>
              <a:rPr lang="en-US" dirty="0" smtClean="0"/>
              <a:t>D4M Stores Giant Sparse Matrices in</a:t>
            </a:r>
            <a:br>
              <a:rPr lang="en-US" dirty="0" smtClean="0"/>
            </a:br>
            <a:r>
              <a:rPr lang="en-US" dirty="0" err="1" smtClean="0"/>
              <a:t>Accumulo</a:t>
            </a:r>
            <a:r>
              <a:rPr lang="en-US" dirty="0" smtClean="0"/>
              <a:t> Triple Store Database</a:t>
            </a:r>
            <a:endParaRPr lang="en-US" dirty="0"/>
          </a:p>
        </p:txBody>
      </p:sp>
    </p:spTree>
    <p:extLst>
      <p:ext uri="{BB962C8B-B14F-4D97-AF65-F5344CB8AC3E}">
        <p14:creationId xmlns:p14="http://schemas.microsoft.com/office/powerpoint/2010/main" val="13439918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Processing Pipeline</a:t>
            </a:r>
            <a:endParaRPr lang="en-US" dirty="0"/>
          </a:p>
        </p:txBody>
      </p:sp>
      <p:sp>
        <p:nvSpPr>
          <p:cNvPr id="6" name="Flowchart: Process 5"/>
          <p:cNvSpPr/>
          <p:nvPr/>
        </p:nvSpPr>
        <p:spPr bwMode="auto">
          <a:xfrm>
            <a:off x="1371600" y="1801126"/>
            <a:ext cx="914400" cy="612648"/>
          </a:xfrm>
          <a:prstGeom prst="flowChartProcess">
            <a:avLst/>
          </a:prstGeom>
          <a:solidFill>
            <a:schemeClr val="bg1"/>
          </a:soli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0B52FC"/>
                </a:solidFill>
                <a:effectLst/>
                <a:latin typeface="Arial" pitchFamily="-110" charset="0"/>
              </a:rPr>
              <a:t>C Parser</a:t>
            </a:r>
          </a:p>
        </p:txBody>
      </p:sp>
      <p:sp>
        <p:nvSpPr>
          <p:cNvPr id="7" name="Flowchart: Document 6"/>
          <p:cNvSpPr/>
          <p:nvPr/>
        </p:nvSpPr>
        <p:spPr bwMode="auto">
          <a:xfrm>
            <a:off x="228600" y="1822242"/>
            <a:ext cx="914400" cy="612648"/>
          </a:xfrm>
          <a:prstGeom prst="flowChartDocument">
            <a:avLst/>
          </a:prstGeom>
          <a:solidFill>
            <a:schemeClr val="accent5"/>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400" b="1" dirty="0" smtClean="0">
                <a:latin typeface="Arial" pitchFamily="-110" charset="0"/>
              </a:rPr>
              <a:t>Fasta</a:t>
            </a:r>
            <a:endParaRPr lang="en-US" sz="1400" b="1" dirty="0">
              <a:latin typeface="Arial" pitchFamily="-110" charset="0"/>
            </a:endParaRPr>
          </a:p>
        </p:txBody>
      </p:sp>
      <p:sp>
        <p:nvSpPr>
          <p:cNvPr id="8" name="Flowchart: Document 7"/>
          <p:cNvSpPr/>
          <p:nvPr/>
        </p:nvSpPr>
        <p:spPr bwMode="auto">
          <a:xfrm>
            <a:off x="2498994" y="1095294"/>
            <a:ext cx="838200" cy="498348"/>
          </a:xfrm>
          <a:prstGeom prst="flowChartDocument">
            <a:avLst/>
          </a:prstGeom>
          <a:solidFill>
            <a:schemeClr val="accent5"/>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400" b="1" dirty="0" smtClean="0">
                <a:latin typeface="Arial" pitchFamily="-110" charset="0"/>
              </a:rPr>
              <a:t>Row</a:t>
            </a:r>
          </a:p>
          <a:p>
            <a:pPr algn="ctr" eaLnBrk="0" fontAlgn="base" hangingPunct="0">
              <a:spcBef>
                <a:spcPct val="0"/>
              </a:spcBef>
              <a:spcAft>
                <a:spcPct val="0"/>
              </a:spcAft>
            </a:pPr>
            <a:r>
              <a:rPr lang="en-US" sz="1200" b="1" dirty="0" smtClean="0">
                <a:latin typeface="Arial" pitchFamily="-110" charset="0"/>
              </a:rPr>
              <a:t>Seq. ID</a:t>
            </a:r>
            <a:endParaRPr lang="en-US" sz="1200" b="1" dirty="0">
              <a:latin typeface="Arial" pitchFamily="-110" charset="0"/>
            </a:endParaRPr>
          </a:p>
        </p:txBody>
      </p:sp>
      <p:sp>
        <p:nvSpPr>
          <p:cNvPr id="10" name="Flowchart: Document 9"/>
          <p:cNvSpPr/>
          <p:nvPr/>
        </p:nvSpPr>
        <p:spPr bwMode="auto">
          <a:xfrm>
            <a:off x="2514601" y="1686826"/>
            <a:ext cx="838200" cy="498348"/>
          </a:xfrm>
          <a:prstGeom prst="flowChartDocument">
            <a:avLst/>
          </a:prstGeom>
          <a:solidFill>
            <a:schemeClr val="accent5"/>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400" b="1" dirty="0" smtClean="0">
                <a:latin typeface="Arial" pitchFamily="-110" charset="0"/>
              </a:rPr>
              <a:t>Col</a:t>
            </a:r>
          </a:p>
          <a:p>
            <a:pPr algn="ctr" eaLnBrk="0" fontAlgn="base" hangingPunct="0">
              <a:spcBef>
                <a:spcPct val="0"/>
              </a:spcBef>
              <a:spcAft>
                <a:spcPct val="0"/>
              </a:spcAft>
            </a:pPr>
            <a:r>
              <a:rPr lang="en-US" sz="1200" b="1" dirty="0" smtClean="0">
                <a:latin typeface="Arial" pitchFamily="-110" charset="0"/>
              </a:rPr>
              <a:t>Seq.</a:t>
            </a:r>
            <a:endParaRPr lang="en-US" sz="1200" b="1" dirty="0">
              <a:latin typeface="Arial" pitchFamily="-110" charset="0"/>
            </a:endParaRPr>
          </a:p>
        </p:txBody>
      </p:sp>
      <p:sp>
        <p:nvSpPr>
          <p:cNvPr id="11" name="Flowchart: Document 10"/>
          <p:cNvSpPr/>
          <p:nvPr/>
        </p:nvSpPr>
        <p:spPr bwMode="auto">
          <a:xfrm>
            <a:off x="2514601" y="2299474"/>
            <a:ext cx="838200" cy="498348"/>
          </a:xfrm>
          <a:prstGeom prst="flowChartDocument">
            <a:avLst/>
          </a:prstGeom>
          <a:solidFill>
            <a:schemeClr val="accent5"/>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400" b="1" dirty="0" smtClean="0">
                <a:latin typeface="Arial" pitchFamily="-110" charset="0"/>
              </a:rPr>
              <a:t>Val</a:t>
            </a:r>
          </a:p>
          <a:p>
            <a:pPr algn="ctr" eaLnBrk="0" fontAlgn="base" hangingPunct="0">
              <a:spcBef>
                <a:spcPct val="0"/>
              </a:spcBef>
              <a:spcAft>
                <a:spcPct val="0"/>
              </a:spcAft>
            </a:pPr>
            <a:r>
              <a:rPr lang="en-US" sz="1200" b="1" dirty="0" smtClean="0">
                <a:latin typeface="Arial" pitchFamily="-110" charset="0"/>
              </a:rPr>
              <a:t>Position</a:t>
            </a:r>
          </a:p>
        </p:txBody>
      </p:sp>
      <p:sp>
        <p:nvSpPr>
          <p:cNvPr id="12" name="Flowchart: Process 11"/>
          <p:cNvSpPr/>
          <p:nvPr/>
        </p:nvSpPr>
        <p:spPr bwMode="auto">
          <a:xfrm>
            <a:off x="3657600" y="1801126"/>
            <a:ext cx="990600" cy="612648"/>
          </a:xfrm>
          <a:prstGeom prst="flowChartProcess">
            <a:avLst/>
          </a:prstGeom>
          <a:solidFill>
            <a:schemeClr val="accent5"/>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pitchFamily="-110" charset="0"/>
              </a:rPr>
              <a:t>Matlab</a:t>
            </a:r>
          </a:p>
          <a:p>
            <a:pPr marL="0" marR="0" indent="0" algn="ctr" defTabSz="914400" rtl="0" eaLnBrk="0" fontAlgn="base" latinLnBrk="0" hangingPunct="0">
              <a:lnSpc>
                <a:spcPct val="100000"/>
              </a:lnSpc>
              <a:spcBef>
                <a:spcPct val="0"/>
              </a:spcBef>
              <a:spcAft>
                <a:spcPct val="0"/>
              </a:spcAft>
              <a:buClrTx/>
              <a:buSzTx/>
              <a:buFontTx/>
              <a:buNone/>
              <a:tabLst/>
            </a:pPr>
            <a:r>
              <a:rPr lang="en-US" sz="1400" b="1" dirty="0" smtClean="0">
                <a:latin typeface="Arial" pitchFamily="-110" charset="0"/>
              </a:rPr>
              <a:t>to</a:t>
            </a:r>
            <a:r>
              <a:rPr kumimoji="0" lang="en-US" sz="1400" b="1" i="0" u="none" strike="noStrike" cap="none" normalizeH="0" baseline="0" dirty="0" smtClean="0">
                <a:ln>
                  <a:noFill/>
                </a:ln>
                <a:solidFill>
                  <a:schemeClr val="tx1"/>
                </a:solidFill>
                <a:effectLst/>
                <a:latin typeface="Arial" pitchFamily="-110" charset="0"/>
              </a:rPr>
              <a:t> Assoc</a:t>
            </a:r>
          </a:p>
        </p:txBody>
      </p:sp>
      <p:sp>
        <p:nvSpPr>
          <p:cNvPr id="13" name="Flowchart: Magnetic Disk 12"/>
          <p:cNvSpPr/>
          <p:nvPr/>
        </p:nvSpPr>
        <p:spPr bwMode="auto">
          <a:xfrm>
            <a:off x="4876800" y="1292680"/>
            <a:ext cx="1447800" cy="814770"/>
          </a:xfrm>
          <a:prstGeom prst="flowChartMagneticDisk">
            <a:avLst/>
          </a:prstGeom>
          <a:solidFill>
            <a:schemeClr val="accent5"/>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pitchFamily="-110" charset="0"/>
              </a:rPr>
              <a:t>Accumulo DB</a:t>
            </a:r>
          </a:p>
          <a:p>
            <a:pPr marL="0" marR="0" indent="0" algn="ctr" defTabSz="914400" rtl="0" eaLnBrk="0" fontAlgn="base" latinLnBrk="0" hangingPunct="0">
              <a:lnSpc>
                <a:spcPct val="100000"/>
              </a:lnSpc>
              <a:spcBef>
                <a:spcPct val="0"/>
              </a:spcBef>
              <a:spcAft>
                <a:spcPct val="0"/>
              </a:spcAft>
              <a:buClrTx/>
              <a:buSzTx/>
              <a:buFontTx/>
              <a:buNone/>
              <a:tabLst/>
            </a:pPr>
            <a:r>
              <a:rPr lang="en-US" sz="1200" b="1" dirty="0" smtClean="0">
                <a:latin typeface="Arial" pitchFamily="-110" charset="0"/>
              </a:rPr>
              <a:t>Seq. Data</a:t>
            </a:r>
            <a:endParaRPr kumimoji="0" lang="en-US" sz="1200" b="1" i="0" u="none" strike="noStrike" cap="none" normalizeH="0" baseline="0" dirty="0" smtClean="0">
              <a:ln>
                <a:noFill/>
              </a:ln>
              <a:solidFill>
                <a:schemeClr val="tx1"/>
              </a:solidFill>
              <a:effectLst/>
              <a:latin typeface="Arial" pitchFamily="-110" charset="0"/>
            </a:endParaRPr>
          </a:p>
        </p:txBody>
      </p:sp>
      <p:sp>
        <p:nvSpPr>
          <p:cNvPr id="14" name="Flowchart: Document 13"/>
          <p:cNvSpPr/>
          <p:nvPr/>
        </p:nvSpPr>
        <p:spPr bwMode="auto">
          <a:xfrm>
            <a:off x="5143500" y="2299474"/>
            <a:ext cx="914400" cy="612648"/>
          </a:xfrm>
          <a:prstGeom prst="flowChartDocument">
            <a:avLst/>
          </a:prstGeom>
          <a:solidFill>
            <a:schemeClr val="accent5"/>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400" b="1" dirty="0" smtClean="0">
                <a:latin typeface="Arial" pitchFamily="-110" charset="0"/>
              </a:rPr>
              <a:t>.mat</a:t>
            </a:r>
          </a:p>
        </p:txBody>
      </p:sp>
      <p:sp>
        <p:nvSpPr>
          <p:cNvPr id="15" name="Flowchart: Process 14"/>
          <p:cNvSpPr/>
          <p:nvPr/>
        </p:nvSpPr>
        <p:spPr bwMode="auto">
          <a:xfrm>
            <a:off x="6553200" y="1801126"/>
            <a:ext cx="1219200" cy="612648"/>
          </a:xfrm>
          <a:prstGeom prst="flowChartProcess">
            <a:avLst/>
          </a:prstGeom>
          <a:solidFill>
            <a:schemeClr val="accent5"/>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pitchFamily="-110" charset="0"/>
              </a:rPr>
              <a:t>Matlab D4M Comparison</a:t>
            </a:r>
          </a:p>
        </p:txBody>
      </p:sp>
      <p:sp>
        <p:nvSpPr>
          <p:cNvPr id="16" name="TextBox 15"/>
          <p:cNvSpPr txBox="1"/>
          <p:nvPr/>
        </p:nvSpPr>
        <p:spPr>
          <a:xfrm>
            <a:off x="5189369" y="2895600"/>
            <a:ext cx="822662" cy="307777"/>
          </a:xfrm>
          <a:prstGeom prst="rect">
            <a:avLst/>
          </a:prstGeom>
          <a:noFill/>
        </p:spPr>
        <p:txBody>
          <a:bodyPr wrap="none" rtlCol="0">
            <a:spAutoFit/>
          </a:bodyPr>
          <a:lstStyle/>
          <a:p>
            <a:pPr algn="ctr"/>
            <a:r>
              <a:rPr lang="en-US" sz="1400" b="1" dirty="0" smtClean="0"/>
              <a:t>Sample</a:t>
            </a:r>
            <a:endParaRPr lang="en-US" sz="1400" b="1" dirty="0"/>
          </a:p>
        </p:txBody>
      </p:sp>
      <p:sp>
        <p:nvSpPr>
          <p:cNvPr id="17" name="TextBox 16"/>
          <p:cNvSpPr txBox="1"/>
          <p:nvPr/>
        </p:nvSpPr>
        <p:spPr>
          <a:xfrm>
            <a:off x="5075558" y="984903"/>
            <a:ext cx="1050288" cy="307777"/>
          </a:xfrm>
          <a:prstGeom prst="rect">
            <a:avLst/>
          </a:prstGeom>
          <a:noFill/>
        </p:spPr>
        <p:txBody>
          <a:bodyPr wrap="none" rtlCol="0">
            <a:spAutoFit/>
          </a:bodyPr>
          <a:lstStyle/>
          <a:p>
            <a:pPr algn="ctr"/>
            <a:r>
              <a:rPr lang="en-US" sz="1400" b="1" dirty="0" smtClean="0"/>
              <a:t>Reference</a:t>
            </a:r>
            <a:endParaRPr lang="en-US" sz="1400" b="1" dirty="0"/>
          </a:p>
        </p:txBody>
      </p:sp>
      <p:sp>
        <p:nvSpPr>
          <p:cNvPr id="18" name="Flowchart: Document 17"/>
          <p:cNvSpPr/>
          <p:nvPr/>
        </p:nvSpPr>
        <p:spPr bwMode="auto">
          <a:xfrm>
            <a:off x="8077200" y="1801126"/>
            <a:ext cx="914400" cy="612648"/>
          </a:xfrm>
          <a:prstGeom prst="flowChartDocument">
            <a:avLst/>
          </a:prstGeom>
          <a:solidFill>
            <a:schemeClr val="accent5"/>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400" b="1" dirty="0" smtClean="0">
                <a:latin typeface="Arial" pitchFamily="-110" charset="0"/>
              </a:rPr>
              <a:t>Top</a:t>
            </a:r>
          </a:p>
          <a:p>
            <a:pPr algn="ctr" eaLnBrk="0" fontAlgn="base" hangingPunct="0">
              <a:spcBef>
                <a:spcPct val="0"/>
              </a:spcBef>
              <a:spcAft>
                <a:spcPct val="0"/>
              </a:spcAft>
            </a:pPr>
            <a:r>
              <a:rPr lang="en-US" sz="1400" b="1" dirty="0" smtClean="0">
                <a:latin typeface="Arial" pitchFamily="-110" charset="0"/>
              </a:rPr>
              <a:t>Matches</a:t>
            </a:r>
          </a:p>
        </p:txBody>
      </p:sp>
      <p:sp>
        <p:nvSpPr>
          <p:cNvPr id="19" name="Flowchart: Process 18"/>
          <p:cNvSpPr/>
          <p:nvPr/>
        </p:nvSpPr>
        <p:spPr bwMode="auto">
          <a:xfrm>
            <a:off x="1295400" y="3259541"/>
            <a:ext cx="914400" cy="612648"/>
          </a:xfrm>
          <a:prstGeom prst="flowChartProcess">
            <a:avLst/>
          </a:prstGeom>
          <a:solidFill>
            <a:schemeClr val="accent5"/>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pitchFamily="-110" charset="0"/>
              </a:rPr>
              <a:t>Matlab Header Parser</a:t>
            </a:r>
          </a:p>
        </p:txBody>
      </p:sp>
      <p:sp>
        <p:nvSpPr>
          <p:cNvPr id="20" name="Flowchart: Magnetic Disk 19"/>
          <p:cNvSpPr/>
          <p:nvPr/>
        </p:nvSpPr>
        <p:spPr bwMode="auto">
          <a:xfrm>
            <a:off x="2667001" y="3158480"/>
            <a:ext cx="1394092" cy="814770"/>
          </a:xfrm>
          <a:prstGeom prst="flowChartMagneticDisk">
            <a:avLst/>
          </a:prstGeom>
          <a:solidFill>
            <a:schemeClr val="accent5"/>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pitchFamily="-110" charset="0"/>
              </a:rPr>
              <a:t>Accumulo DB</a:t>
            </a:r>
          </a:p>
          <a:p>
            <a:pPr marL="0" marR="0" indent="0" algn="ctr" defTabSz="914400" rtl="0" eaLnBrk="0" fontAlgn="base" latinLnBrk="0" hangingPunct="0">
              <a:lnSpc>
                <a:spcPct val="100000"/>
              </a:lnSpc>
              <a:spcBef>
                <a:spcPct val="0"/>
              </a:spcBef>
              <a:spcAft>
                <a:spcPct val="0"/>
              </a:spcAft>
              <a:buClrTx/>
              <a:buSzTx/>
              <a:buFontTx/>
              <a:buNone/>
              <a:tabLst/>
            </a:pPr>
            <a:r>
              <a:rPr lang="en-US" sz="1200" b="1" dirty="0" smtClean="0">
                <a:latin typeface="Arial" pitchFamily="-110" charset="0"/>
              </a:rPr>
              <a:t>Header Data</a:t>
            </a:r>
            <a:endParaRPr kumimoji="0" lang="en-US" sz="1200" b="1" i="0" u="none" strike="noStrike" cap="none" normalizeH="0" baseline="0" dirty="0" smtClean="0">
              <a:ln>
                <a:noFill/>
              </a:ln>
              <a:solidFill>
                <a:schemeClr val="tx1"/>
              </a:solidFill>
              <a:effectLst/>
              <a:latin typeface="Arial" pitchFamily="-110" charset="0"/>
            </a:endParaRPr>
          </a:p>
        </p:txBody>
      </p:sp>
      <p:sp>
        <p:nvSpPr>
          <p:cNvPr id="21" name="Flowchart: Process 20"/>
          <p:cNvSpPr/>
          <p:nvPr/>
        </p:nvSpPr>
        <p:spPr bwMode="auto">
          <a:xfrm>
            <a:off x="5341154" y="3259541"/>
            <a:ext cx="1341754" cy="612648"/>
          </a:xfrm>
          <a:prstGeom prst="flowChartProcess">
            <a:avLst/>
          </a:prstGeom>
          <a:solidFill>
            <a:schemeClr val="accent5"/>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pitchFamily="-110" charset="0"/>
              </a:rPr>
              <a:t>Matlab Match Linker</a:t>
            </a:r>
          </a:p>
        </p:txBody>
      </p:sp>
      <p:sp>
        <p:nvSpPr>
          <p:cNvPr id="22" name="Flowchart: Alternate Process 21"/>
          <p:cNvSpPr/>
          <p:nvPr/>
        </p:nvSpPr>
        <p:spPr bwMode="auto">
          <a:xfrm>
            <a:off x="5326231" y="4114800"/>
            <a:ext cx="1371600" cy="685800"/>
          </a:xfrm>
          <a:prstGeom prst="flowChartAlternateProcess">
            <a:avLst/>
          </a:prstGeom>
          <a:solidFill>
            <a:schemeClr val="accent5"/>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pitchFamily="-110" charset="0"/>
              </a:rPr>
              <a:t>Top Taxonomic Matches</a:t>
            </a:r>
          </a:p>
        </p:txBody>
      </p:sp>
      <p:cxnSp>
        <p:nvCxnSpPr>
          <p:cNvPr id="24" name="Straight Arrow Connector 23"/>
          <p:cNvCxnSpPr>
            <a:stCxn id="7" idx="3"/>
          </p:cNvCxnSpPr>
          <p:nvPr/>
        </p:nvCxnSpPr>
        <p:spPr bwMode="auto">
          <a:xfrm flipV="1">
            <a:off x="1143000" y="2107450"/>
            <a:ext cx="228600" cy="21116"/>
          </a:xfrm>
          <a:prstGeom prst="straightConnector1">
            <a:avLst/>
          </a:prstGeom>
          <a:solidFill>
            <a:schemeClr val="accent1"/>
          </a:solidFill>
          <a:ln w="12700" cap="flat" cmpd="sng" algn="ctr">
            <a:solidFill>
              <a:schemeClr val="tx1"/>
            </a:solidFill>
            <a:prstDash val="solid"/>
            <a:round/>
            <a:headEnd type="none" w="sm" len="sm"/>
            <a:tailEnd type="arrow"/>
          </a:ln>
          <a:effectLst/>
        </p:spPr>
      </p:cxnSp>
      <p:cxnSp>
        <p:nvCxnSpPr>
          <p:cNvPr id="26" name="Straight Arrow Connector 25"/>
          <p:cNvCxnSpPr>
            <a:stCxn id="6" idx="3"/>
            <a:endCxn id="8" idx="1"/>
          </p:cNvCxnSpPr>
          <p:nvPr/>
        </p:nvCxnSpPr>
        <p:spPr bwMode="auto">
          <a:xfrm flipV="1">
            <a:off x="2286000" y="1344468"/>
            <a:ext cx="212994" cy="762982"/>
          </a:xfrm>
          <a:prstGeom prst="straightConnector1">
            <a:avLst/>
          </a:prstGeom>
          <a:solidFill>
            <a:schemeClr val="accent1"/>
          </a:solidFill>
          <a:ln w="12700" cap="flat" cmpd="sng" algn="ctr">
            <a:solidFill>
              <a:schemeClr val="tx1"/>
            </a:solidFill>
            <a:prstDash val="solid"/>
            <a:round/>
            <a:headEnd type="none" w="sm" len="sm"/>
            <a:tailEnd type="arrow"/>
          </a:ln>
          <a:effectLst/>
        </p:spPr>
      </p:cxnSp>
      <p:cxnSp>
        <p:nvCxnSpPr>
          <p:cNvPr id="28" name="Straight Arrow Connector 27"/>
          <p:cNvCxnSpPr>
            <a:stCxn id="6" idx="3"/>
            <a:endCxn id="11" idx="1"/>
          </p:cNvCxnSpPr>
          <p:nvPr/>
        </p:nvCxnSpPr>
        <p:spPr bwMode="auto">
          <a:xfrm>
            <a:off x="2286000" y="2107450"/>
            <a:ext cx="228601" cy="441198"/>
          </a:xfrm>
          <a:prstGeom prst="straightConnector1">
            <a:avLst/>
          </a:prstGeom>
          <a:solidFill>
            <a:schemeClr val="accent1"/>
          </a:solidFill>
          <a:ln w="12700" cap="flat" cmpd="sng" algn="ctr">
            <a:solidFill>
              <a:schemeClr val="tx1"/>
            </a:solidFill>
            <a:prstDash val="solid"/>
            <a:round/>
            <a:headEnd type="none" w="sm" len="sm"/>
            <a:tailEnd type="arrow"/>
          </a:ln>
          <a:effectLst/>
        </p:spPr>
      </p:cxnSp>
      <p:cxnSp>
        <p:nvCxnSpPr>
          <p:cNvPr id="32" name="Straight Arrow Connector 31"/>
          <p:cNvCxnSpPr>
            <a:stCxn id="6" idx="3"/>
            <a:endCxn id="10" idx="1"/>
          </p:cNvCxnSpPr>
          <p:nvPr/>
        </p:nvCxnSpPr>
        <p:spPr bwMode="auto">
          <a:xfrm flipV="1">
            <a:off x="2286000" y="1936000"/>
            <a:ext cx="228601" cy="171450"/>
          </a:xfrm>
          <a:prstGeom prst="straightConnector1">
            <a:avLst/>
          </a:prstGeom>
          <a:solidFill>
            <a:schemeClr val="accent1"/>
          </a:solidFill>
          <a:ln w="12700" cap="flat" cmpd="sng" algn="ctr">
            <a:solidFill>
              <a:schemeClr val="tx1"/>
            </a:solidFill>
            <a:prstDash val="solid"/>
            <a:round/>
            <a:headEnd type="none" w="sm" len="sm"/>
            <a:tailEnd type="arrow"/>
          </a:ln>
          <a:effectLst/>
        </p:spPr>
      </p:cxnSp>
      <p:cxnSp>
        <p:nvCxnSpPr>
          <p:cNvPr id="35" name="Straight Arrow Connector 34"/>
          <p:cNvCxnSpPr>
            <a:stCxn id="8" idx="3"/>
            <a:endCxn id="12" idx="1"/>
          </p:cNvCxnSpPr>
          <p:nvPr/>
        </p:nvCxnSpPr>
        <p:spPr bwMode="auto">
          <a:xfrm>
            <a:off x="3337194" y="1344468"/>
            <a:ext cx="320406" cy="762982"/>
          </a:xfrm>
          <a:prstGeom prst="straightConnector1">
            <a:avLst/>
          </a:prstGeom>
          <a:solidFill>
            <a:schemeClr val="accent1"/>
          </a:solidFill>
          <a:ln w="12700" cap="flat" cmpd="sng" algn="ctr">
            <a:solidFill>
              <a:schemeClr val="tx1"/>
            </a:solidFill>
            <a:prstDash val="solid"/>
            <a:round/>
            <a:headEnd type="none" w="sm" len="sm"/>
            <a:tailEnd type="arrow"/>
          </a:ln>
          <a:effectLst/>
        </p:spPr>
      </p:cxnSp>
      <p:cxnSp>
        <p:nvCxnSpPr>
          <p:cNvPr id="38" name="Straight Arrow Connector 37"/>
          <p:cNvCxnSpPr>
            <a:stCxn id="10" idx="3"/>
            <a:endCxn id="12" idx="1"/>
          </p:cNvCxnSpPr>
          <p:nvPr/>
        </p:nvCxnSpPr>
        <p:spPr bwMode="auto">
          <a:xfrm>
            <a:off x="3352801" y="1936000"/>
            <a:ext cx="304799" cy="171450"/>
          </a:xfrm>
          <a:prstGeom prst="straightConnector1">
            <a:avLst/>
          </a:prstGeom>
          <a:solidFill>
            <a:schemeClr val="accent1"/>
          </a:solidFill>
          <a:ln w="12700" cap="flat" cmpd="sng" algn="ctr">
            <a:solidFill>
              <a:schemeClr val="tx1"/>
            </a:solidFill>
            <a:prstDash val="solid"/>
            <a:round/>
            <a:headEnd type="none" w="sm" len="sm"/>
            <a:tailEnd type="arrow"/>
          </a:ln>
          <a:effectLst/>
        </p:spPr>
      </p:cxnSp>
      <p:cxnSp>
        <p:nvCxnSpPr>
          <p:cNvPr id="42" name="Straight Arrow Connector 41"/>
          <p:cNvCxnSpPr>
            <a:stCxn id="11" idx="3"/>
            <a:endCxn id="12" idx="1"/>
          </p:cNvCxnSpPr>
          <p:nvPr/>
        </p:nvCxnSpPr>
        <p:spPr bwMode="auto">
          <a:xfrm flipV="1">
            <a:off x="3352801" y="2107450"/>
            <a:ext cx="304799" cy="441198"/>
          </a:xfrm>
          <a:prstGeom prst="straightConnector1">
            <a:avLst/>
          </a:prstGeom>
          <a:solidFill>
            <a:schemeClr val="accent1"/>
          </a:solidFill>
          <a:ln w="12700" cap="flat" cmpd="sng" algn="ctr">
            <a:solidFill>
              <a:schemeClr val="tx1"/>
            </a:solidFill>
            <a:prstDash val="solid"/>
            <a:round/>
            <a:headEnd type="none" w="sm" len="sm"/>
            <a:tailEnd type="arrow"/>
          </a:ln>
          <a:effectLst/>
        </p:spPr>
      </p:cxnSp>
      <p:cxnSp>
        <p:nvCxnSpPr>
          <p:cNvPr id="45" name="Straight Arrow Connector 44"/>
          <p:cNvCxnSpPr>
            <a:stCxn id="12" idx="3"/>
            <a:endCxn id="13" idx="2"/>
          </p:cNvCxnSpPr>
          <p:nvPr/>
        </p:nvCxnSpPr>
        <p:spPr bwMode="auto">
          <a:xfrm flipV="1">
            <a:off x="4648200" y="1700065"/>
            <a:ext cx="228600" cy="407385"/>
          </a:xfrm>
          <a:prstGeom prst="straightConnector1">
            <a:avLst/>
          </a:prstGeom>
          <a:solidFill>
            <a:schemeClr val="accent1"/>
          </a:solidFill>
          <a:ln w="12700" cap="flat" cmpd="sng" algn="ctr">
            <a:solidFill>
              <a:schemeClr val="tx1"/>
            </a:solidFill>
            <a:prstDash val="solid"/>
            <a:round/>
            <a:headEnd type="none" w="sm" len="sm"/>
            <a:tailEnd type="arrow"/>
          </a:ln>
          <a:effectLst/>
        </p:spPr>
      </p:cxnSp>
      <p:cxnSp>
        <p:nvCxnSpPr>
          <p:cNvPr id="48" name="Straight Arrow Connector 47"/>
          <p:cNvCxnSpPr>
            <a:stCxn id="12" idx="3"/>
            <a:endCxn id="14" idx="1"/>
          </p:cNvCxnSpPr>
          <p:nvPr/>
        </p:nvCxnSpPr>
        <p:spPr bwMode="auto">
          <a:xfrm>
            <a:off x="4648200" y="2107450"/>
            <a:ext cx="495300" cy="498348"/>
          </a:xfrm>
          <a:prstGeom prst="straightConnector1">
            <a:avLst/>
          </a:prstGeom>
          <a:solidFill>
            <a:schemeClr val="accent1"/>
          </a:solidFill>
          <a:ln w="12700" cap="flat" cmpd="sng" algn="ctr">
            <a:solidFill>
              <a:schemeClr val="tx1"/>
            </a:solidFill>
            <a:prstDash val="solid"/>
            <a:round/>
            <a:headEnd type="none" w="sm" len="sm"/>
            <a:tailEnd type="arrow"/>
          </a:ln>
          <a:effectLst/>
        </p:spPr>
      </p:cxnSp>
      <p:cxnSp>
        <p:nvCxnSpPr>
          <p:cNvPr id="51" name="Straight Arrow Connector 50"/>
          <p:cNvCxnSpPr>
            <a:stCxn id="13" idx="4"/>
            <a:endCxn id="15" idx="1"/>
          </p:cNvCxnSpPr>
          <p:nvPr/>
        </p:nvCxnSpPr>
        <p:spPr bwMode="auto">
          <a:xfrm>
            <a:off x="6324600" y="1700065"/>
            <a:ext cx="228600" cy="407385"/>
          </a:xfrm>
          <a:prstGeom prst="straightConnector1">
            <a:avLst/>
          </a:prstGeom>
          <a:solidFill>
            <a:schemeClr val="accent1"/>
          </a:solidFill>
          <a:ln w="12700" cap="flat" cmpd="sng" algn="ctr">
            <a:solidFill>
              <a:schemeClr val="tx1"/>
            </a:solidFill>
            <a:prstDash val="solid"/>
            <a:round/>
            <a:headEnd type="none" w="sm" len="sm"/>
            <a:tailEnd type="arrow"/>
          </a:ln>
          <a:effectLst/>
        </p:spPr>
      </p:cxnSp>
      <p:cxnSp>
        <p:nvCxnSpPr>
          <p:cNvPr id="54" name="Straight Arrow Connector 53"/>
          <p:cNvCxnSpPr>
            <a:stCxn id="14" idx="3"/>
            <a:endCxn id="15" idx="1"/>
          </p:cNvCxnSpPr>
          <p:nvPr/>
        </p:nvCxnSpPr>
        <p:spPr bwMode="auto">
          <a:xfrm flipV="1">
            <a:off x="6057900" y="2107450"/>
            <a:ext cx="495300" cy="498348"/>
          </a:xfrm>
          <a:prstGeom prst="straightConnector1">
            <a:avLst/>
          </a:prstGeom>
          <a:solidFill>
            <a:schemeClr val="accent1"/>
          </a:solidFill>
          <a:ln w="12700" cap="flat" cmpd="sng" algn="ctr">
            <a:solidFill>
              <a:schemeClr val="tx1"/>
            </a:solidFill>
            <a:prstDash val="solid"/>
            <a:round/>
            <a:headEnd type="none" w="sm" len="sm"/>
            <a:tailEnd type="arrow"/>
          </a:ln>
          <a:effectLst/>
        </p:spPr>
      </p:cxnSp>
      <p:cxnSp>
        <p:nvCxnSpPr>
          <p:cNvPr id="57" name="Straight Arrow Connector 56"/>
          <p:cNvCxnSpPr>
            <a:stCxn id="15" idx="3"/>
            <a:endCxn id="18" idx="1"/>
          </p:cNvCxnSpPr>
          <p:nvPr/>
        </p:nvCxnSpPr>
        <p:spPr bwMode="auto">
          <a:xfrm>
            <a:off x="7772400" y="2107450"/>
            <a:ext cx="304800" cy="0"/>
          </a:xfrm>
          <a:prstGeom prst="straightConnector1">
            <a:avLst/>
          </a:prstGeom>
          <a:solidFill>
            <a:schemeClr val="accent1"/>
          </a:solidFill>
          <a:ln w="12700" cap="flat" cmpd="sng" algn="ctr">
            <a:solidFill>
              <a:schemeClr val="tx1"/>
            </a:solidFill>
            <a:prstDash val="solid"/>
            <a:round/>
            <a:headEnd type="none" w="sm" len="sm"/>
            <a:tailEnd type="arrow"/>
          </a:ln>
          <a:effectLst/>
        </p:spPr>
      </p:cxnSp>
      <p:cxnSp>
        <p:nvCxnSpPr>
          <p:cNvPr id="61" name="Straight Arrow Connector 60"/>
          <p:cNvCxnSpPr>
            <a:stCxn id="7" idx="2"/>
            <a:endCxn id="19" idx="1"/>
          </p:cNvCxnSpPr>
          <p:nvPr/>
        </p:nvCxnSpPr>
        <p:spPr bwMode="auto">
          <a:xfrm>
            <a:off x="685800" y="2394387"/>
            <a:ext cx="609600" cy="1171478"/>
          </a:xfrm>
          <a:prstGeom prst="straightConnector1">
            <a:avLst/>
          </a:prstGeom>
          <a:solidFill>
            <a:schemeClr val="accent1"/>
          </a:solidFill>
          <a:ln w="12700" cap="flat" cmpd="sng" algn="ctr">
            <a:solidFill>
              <a:schemeClr val="tx1"/>
            </a:solidFill>
            <a:prstDash val="solid"/>
            <a:round/>
            <a:headEnd type="none" w="sm" len="sm"/>
            <a:tailEnd type="arrow"/>
          </a:ln>
          <a:effectLst/>
        </p:spPr>
      </p:cxnSp>
      <p:cxnSp>
        <p:nvCxnSpPr>
          <p:cNvPr id="62" name="Straight Arrow Connector 61"/>
          <p:cNvCxnSpPr>
            <a:stCxn id="19" idx="3"/>
            <a:endCxn id="20" idx="2"/>
          </p:cNvCxnSpPr>
          <p:nvPr/>
        </p:nvCxnSpPr>
        <p:spPr bwMode="auto">
          <a:xfrm>
            <a:off x="2209800" y="3565865"/>
            <a:ext cx="457201" cy="0"/>
          </a:xfrm>
          <a:prstGeom prst="straightConnector1">
            <a:avLst/>
          </a:prstGeom>
          <a:solidFill>
            <a:schemeClr val="accent1"/>
          </a:solidFill>
          <a:ln w="12700" cap="flat" cmpd="sng" algn="ctr">
            <a:solidFill>
              <a:schemeClr val="tx1"/>
            </a:solidFill>
            <a:prstDash val="solid"/>
            <a:round/>
            <a:headEnd type="none" w="sm" len="sm"/>
            <a:tailEnd type="arrow"/>
          </a:ln>
          <a:effectLst/>
        </p:spPr>
      </p:cxnSp>
      <p:cxnSp>
        <p:nvCxnSpPr>
          <p:cNvPr id="65" name="Straight Arrow Connector 64"/>
          <p:cNvCxnSpPr>
            <a:stCxn id="20" idx="4"/>
            <a:endCxn id="21" idx="1"/>
          </p:cNvCxnSpPr>
          <p:nvPr/>
        </p:nvCxnSpPr>
        <p:spPr bwMode="auto">
          <a:xfrm>
            <a:off x="4061093" y="3565865"/>
            <a:ext cx="1280061" cy="0"/>
          </a:xfrm>
          <a:prstGeom prst="straightConnector1">
            <a:avLst/>
          </a:prstGeom>
          <a:solidFill>
            <a:schemeClr val="accent1"/>
          </a:solidFill>
          <a:ln w="12700" cap="flat" cmpd="sng" algn="ctr">
            <a:solidFill>
              <a:schemeClr val="tx1"/>
            </a:solidFill>
            <a:prstDash val="solid"/>
            <a:round/>
            <a:headEnd type="none" w="sm" len="sm"/>
            <a:tailEnd type="arrow"/>
          </a:ln>
          <a:effectLst/>
        </p:spPr>
      </p:cxnSp>
      <p:cxnSp>
        <p:nvCxnSpPr>
          <p:cNvPr id="69" name="Straight Arrow Connector 68"/>
          <p:cNvCxnSpPr>
            <a:stCxn id="21" idx="2"/>
            <a:endCxn id="22" idx="0"/>
          </p:cNvCxnSpPr>
          <p:nvPr/>
        </p:nvCxnSpPr>
        <p:spPr bwMode="auto">
          <a:xfrm>
            <a:off x="6012031" y="3872189"/>
            <a:ext cx="0" cy="242611"/>
          </a:xfrm>
          <a:prstGeom prst="straightConnector1">
            <a:avLst/>
          </a:prstGeom>
          <a:solidFill>
            <a:schemeClr val="accent1"/>
          </a:solidFill>
          <a:ln w="12700" cap="flat" cmpd="sng" algn="ctr">
            <a:solidFill>
              <a:schemeClr val="tx1"/>
            </a:solidFill>
            <a:prstDash val="solid"/>
            <a:round/>
            <a:headEnd type="none" w="sm" len="sm"/>
            <a:tailEnd type="arrow"/>
          </a:ln>
          <a:effectLst/>
        </p:spPr>
      </p:cxnSp>
      <p:cxnSp>
        <p:nvCxnSpPr>
          <p:cNvPr id="70" name="Straight Arrow Connector 69"/>
          <p:cNvCxnSpPr>
            <a:stCxn id="18" idx="2"/>
            <a:endCxn id="21" idx="3"/>
          </p:cNvCxnSpPr>
          <p:nvPr/>
        </p:nvCxnSpPr>
        <p:spPr bwMode="auto">
          <a:xfrm flipH="1">
            <a:off x="6682908" y="2373271"/>
            <a:ext cx="1851492" cy="1192594"/>
          </a:xfrm>
          <a:prstGeom prst="straightConnector1">
            <a:avLst/>
          </a:prstGeom>
          <a:solidFill>
            <a:schemeClr val="accent1"/>
          </a:solidFill>
          <a:ln w="12700" cap="flat" cmpd="sng" algn="ctr">
            <a:solidFill>
              <a:schemeClr val="tx1"/>
            </a:solidFill>
            <a:prstDash val="solid"/>
            <a:round/>
            <a:headEnd type="none" w="sm" len="sm"/>
            <a:tailEnd type="arrow"/>
          </a:ln>
          <a:effectLst/>
        </p:spPr>
      </p:cxnSp>
      <p:sp>
        <p:nvSpPr>
          <p:cNvPr id="36" name="Content Placeholder 2"/>
          <p:cNvSpPr txBox="1">
            <a:spLocks/>
          </p:cNvSpPr>
          <p:nvPr/>
        </p:nvSpPr>
        <p:spPr>
          <a:xfrm>
            <a:off x="0" y="3810000"/>
            <a:ext cx="8915400" cy="2057400"/>
          </a:xfrm>
          <a:prstGeom prst="rect">
            <a:avLst/>
          </a:prstGeom>
        </p:spPr>
        <p:txBody>
          <a:bodyPr/>
          <a:lstStyle>
            <a:lvl1pPr marL="342900" indent="-342900" algn="l" rtl="0" eaLnBrk="1" fontAlgn="base" hangingPunct="1">
              <a:lnSpc>
                <a:spcPct val="90000"/>
              </a:lnSpc>
              <a:spcBef>
                <a:spcPct val="25000"/>
              </a:spcBef>
              <a:spcAft>
                <a:spcPct val="0"/>
              </a:spcAft>
              <a:buSzPct val="125000"/>
              <a:buChar char="•"/>
              <a:defRPr sz="2000" b="1">
                <a:solidFill>
                  <a:schemeClr val="tx1"/>
                </a:solidFill>
                <a:latin typeface="+mn-lt"/>
                <a:ea typeface="+mn-ea"/>
                <a:cs typeface="+mn-cs"/>
              </a:defRPr>
            </a:lvl1pPr>
            <a:lvl2pPr marL="862013" indent="-341313" algn="l" rtl="0" eaLnBrk="1" fontAlgn="base" hangingPunct="1">
              <a:lnSpc>
                <a:spcPct val="90000"/>
              </a:lnSpc>
              <a:spcBef>
                <a:spcPct val="25000"/>
              </a:spcBef>
              <a:spcAft>
                <a:spcPct val="0"/>
              </a:spcAft>
              <a:buSzPct val="100000"/>
              <a:buChar char="–"/>
              <a:defRPr b="1">
                <a:solidFill>
                  <a:schemeClr val="tx1"/>
                </a:solidFill>
                <a:latin typeface="+mn-lt"/>
                <a:ea typeface="ＭＳ Ｐゴシック" pitchFamily="-110" charset="-128"/>
              </a:defRPr>
            </a:lvl2pPr>
            <a:lvl3pPr marL="1204913" indent="-228600" algn="l" rtl="0" eaLnBrk="1" fontAlgn="base" hangingPunct="1">
              <a:lnSpc>
                <a:spcPct val="90000"/>
              </a:lnSpc>
              <a:spcBef>
                <a:spcPct val="25000"/>
              </a:spcBef>
              <a:spcAft>
                <a:spcPct val="0"/>
              </a:spcAft>
              <a:buSzPct val="100000"/>
              <a:buChar char=" "/>
              <a:defRPr sz="1600" b="1">
                <a:solidFill>
                  <a:schemeClr val="tx1"/>
                </a:solidFill>
                <a:latin typeface="+mn-lt"/>
                <a:ea typeface="ＭＳ Ｐゴシック" pitchFamily="-110" charset="-128"/>
              </a:defRPr>
            </a:lvl3pPr>
            <a:lvl4pPr marL="1546225" indent="-119063"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4pPr>
            <a:lvl5pPr marL="18288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5pPr>
            <a:lvl6pPr marL="22860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6pPr>
            <a:lvl7pPr marL="27432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7pPr>
            <a:lvl8pPr marL="32004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8pPr>
            <a:lvl9pPr marL="36576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9pPr>
          </a:lstStyle>
          <a:p>
            <a:pPr marL="0" indent="0">
              <a:buNone/>
            </a:pPr>
            <a:r>
              <a:rPr lang="en-US" sz="1600" u="sng" dirty="0" smtClean="0">
                <a:solidFill>
                  <a:schemeClr val="accent1">
                    <a:lumMod val="75000"/>
                  </a:schemeClr>
                </a:solidFill>
              </a:rPr>
              <a:t>C-Parser</a:t>
            </a:r>
          </a:p>
          <a:p>
            <a:r>
              <a:rPr lang="en-US" sz="1600" dirty="0" smtClean="0">
                <a:solidFill>
                  <a:srgbClr val="000000"/>
                </a:solidFill>
              </a:rPr>
              <a:t>Generate n-</a:t>
            </a:r>
            <a:r>
              <a:rPr lang="en-US" sz="1600" dirty="0" err="1" smtClean="0">
                <a:solidFill>
                  <a:srgbClr val="000000"/>
                </a:solidFill>
              </a:rPr>
              <a:t>mer</a:t>
            </a:r>
            <a:r>
              <a:rPr lang="en-US" sz="1600" dirty="0" smtClean="0">
                <a:solidFill>
                  <a:srgbClr val="000000"/>
                </a:solidFill>
              </a:rPr>
              <a:t> words from</a:t>
            </a:r>
          </a:p>
          <a:p>
            <a:pPr marL="0" indent="0">
              <a:buNone/>
            </a:pPr>
            <a:r>
              <a:rPr lang="en-US" sz="1600" dirty="0" smtClean="0">
                <a:solidFill>
                  <a:srgbClr val="000000"/>
                </a:solidFill>
              </a:rPr>
              <a:t>     </a:t>
            </a:r>
            <a:r>
              <a:rPr lang="en-US" sz="1600" dirty="0" err="1" smtClean="0">
                <a:solidFill>
                  <a:srgbClr val="000000"/>
                </a:solidFill>
              </a:rPr>
              <a:t>Fasta</a:t>
            </a:r>
            <a:r>
              <a:rPr lang="en-US" sz="1600" dirty="0" smtClean="0">
                <a:solidFill>
                  <a:srgbClr val="000000"/>
                </a:solidFill>
              </a:rPr>
              <a:t> DNA data in D4M format</a:t>
            </a:r>
          </a:p>
          <a:p>
            <a:r>
              <a:rPr lang="en-US" sz="1600" dirty="0" smtClean="0">
                <a:solidFill>
                  <a:srgbClr val="000000"/>
                </a:solidFill>
              </a:rPr>
              <a:t>Preprocess &amp; filter the sequences</a:t>
            </a:r>
          </a:p>
          <a:p>
            <a:pPr lvl="1"/>
            <a:r>
              <a:rPr lang="en-US" sz="1800" dirty="0" smtClean="0">
                <a:solidFill>
                  <a:srgbClr val="000000"/>
                </a:solidFill>
              </a:rPr>
              <a:t>Ignore bad, common sequences</a:t>
            </a:r>
          </a:p>
          <a:p>
            <a:pPr lvl="1"/>
            <a:r>
              <a:rPr lang="en-US" sz="1800" dirty="0" smtClean="0">
                <a:solidFill>
                  <a:srgbClr val="000000"/>
                </a:solidFill>
              </a:rPr>
              <a:t>Break output files into manageable chunks, say 5MB</a:t>
            </a:r>
          </a:p>
          <a:p>
            <a:pPr lvl="1"/>
            <a:r>
              <a:rPr lang="en-US" sz="1800" dirty="0" smtClean="0">
                <a:solidFill>
                  <a:srgbClr val="000000"/>
                </a:solidFill>
              </a:rPr>
              <a:t>Generate reverse sequences</a:t>
            </a:r>
          </a:p>
          <a:p>
            <a:pPr lvl="1"/>
            <a:r>
              <a:rPr lang="en-US" sz="1800" dirty="0" smtClean="0">
                <a:solidFill>
                  <a:srgbClr val="000000"/>
                </a:solidFill>
              </a:rPr>
              <a:t>Break up big sequences into subsequences to preserve locality</a:t>
            </a:r>
          </a:p>
        </p:txBody>
      </p:sp>
    </p:spTree>
    <p:extLst>
      <p:ext uri="{BB962C8B-B14F-4D97-AF65-F5344CB8AC3E}">
        <p14:creationId xmlns:p14="http://schemas.microsoft.com/office/powerpoint/2010/main" val="236342418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Table Splits</a:t>
            </a:r>
            <a:endParaRPr lang="en-US" dirty="0"/>
          </a:p>
        </p:txBody>
      </p:sp>
      <p:sp>
        <p:nvSpPr>
          <p:cNvPr id="3" name="Content Placeholder 2"/>
          <p:cNvSpPr>
            <a:spLocks noGrp="1"/>
          </p:cNvSpPr>
          <p:nvPr>
            <p:ph idx="1"/>
          </p:nvPr>
        </p:nvSpPr>
        <p:spPr/>
        <p:txBody>
          <a:bodyPr>
            <a:normAutofit/>
          </a:bodyPr>
          <a:lstStyle/>
          <a:p>
            <a:pPr>
              <a:lnSpc>
                <a:spcPct val="100000"/>
              </a:lnSpc>
              <a:spcBef>
                <a:spcPts val="600"/>
              </a:spcBef>
            </a:pPr>
            <a:r>
              <a:rPr lang="en-US" dirty="0" smtClean="0"/>
              <a:t>Initial inserts bottleneck on one tablet server </a:t>
            </a:r>
            <a:br>
              <a:rPr lang="en-US" dirty="0" smtClean="0"/>
            </a:br>
            <a:r>
              <a:rPr lang="en-US" dirty="0" smtClean="0"/>
              <a:t>until it fills up and splits</a:t>
            </a:r>
          </a:p>
          <a:p>
            <a:pPr>
              <a:lnSpc>
                <a:spcPct val="100000"/>
              </a:lnSpc>
              <a:spcBef>
                <a:spcPts val="600"/>
              </a:spcBef>
            </a:pPr>
            <a:r>
              <a:rPr lang="en-US" dirty="0" smtClean="0"/>
              <a:t>Performance booster: pre-split table among several tablet servers for instant parallel insertion</a:t>
            </a:r>
          </a:p>
          <a:p>
            <a:pPr lvl="1">
              <a:lnSpc>
                <a:spcPct val="100000"/>
              </a:lnSpc>
            </a:pPr>
            <a:r>
              <a:rPr lang="en-US" dirty="0" smtClean="0"/>
              <a:t>Use advanced knowledge of row data patterns to choose splits</a:t>
            </a:r>
          </a:p>
          <a:p>
            <a:pPr>
              <a:lnSpc>
                <a:spcPct val="100000"/>
              </a:lnSpc>
              <a:spcBef>
                <a:spcPts val="600"/>
              </a:spcBef>
            </a:pPr>
            <a:r>
              <a:rPr lang="en-US" dirty="0" smtClean="0"/>
              <a:t>Created functions to set and query table splits</a:t>
            </a:r>
            <a:endParaRPr lang="en-US" dirty="0"/>
          </a:p>
        </p:txBody>
      </p:sp>
      <p:sp>
        <p:nvSpPr>
          <p:cNvPr id="5" name="Rectangle 4"/>
          <p:cNvSpPr/>
          <p:nvPr/>
        </p:nvSpPr>
        <p:spPr>
          <a:xfrm>
            <a:off x="990601" y="4709160"/>
            <a:ext cx="1385456"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Inserter</a:t>
            </a:r>
            <a:endParaRPr lang="en-US" sz="1400" dirty="0"/>
          </a:p>
        </p:txBody>
      </p:sp>
      <p:sp>
        <p:nvSpPr>
          <p:cNvPr id="6" name="Rectangle 5"/>
          <p:cNvSpPr/>
          <p:nvPr/>
        </p:nvSpPr>
        <p:spPr>
          <a:xfrm>
            <a:off x="990601" y="5181600"/>
            <a:ext cx="1385456"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Inserter</a:t>
            </a:r>
            <a:endParaRPr lang="en-US" sz="1400" dirty="0"/>
          </a:p>
        </p:txBody>
      </p:sp>
      <p:sp>
        <p:nvSpPr>
          <p:cNvPr id="7" name="Rectangle 6"/>
          <p:cNvSpPr/>
          <p:nvPr/>
        </p:nvSpPr>
        <p:spPr>
          <a:xfrm>
            <a:off x="990601" y="5638800"/>
            <a:ext cx="1385456"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Inserter</a:t>
            </a:r>
            <a:endParaRPr lang="en-US" sz="1400" dirty="0"/>
          </a:p>
        </p:txBody>
      </p:sp>
      <p:sp>
        <p:nvSpPr>
          <p:cNvPr id="9" name="Rectangle 8"/>
          <p:cNvSpPr/>
          <p:nvPr/>
        </p:nvSpPr>
        <p:spPr>
          <a:xfrm>
            <a:off x="4724401" y="4709160"/>
            <a:ext cx="1385456"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Inserter</a:t>
            </a:r>
            <a:endParaRPr lang="en-US" sz="1400" dirty="0"/>
          </a:p>
        </p:txBody>
      </p:sp>
      <p:sp>
        <p:nvSpPr>
          <p:cNvPr id="10" name="Rectangle 9"/>
          <p:cNvSpPr/>
          <p:nvPr/>
        </p:nvSpPr>
        <p:spPr>
          <a:xfrm>
            <a:off x="4724401" y="5181600"/>
            <a:ext cx="1385456"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Inserter</a:t>
            </a:r>
            <a:endParaRPr lang="en-US" sz="1400" dirty="0"/>
          </a:p>
        </p:txBody>
      </p:sp>
      <p:sp>
        <p:nvSpPr>
          <p:cNvPr id="11" name="Rectangle 10"/>
          <p:cNvSpPr/>
          <p:nvPr/>
        </p:nvSpPr>
        <p:spPr>
          <a:xfrm>
            <a:off x="4724401" y="5638800"/>
            <a:ext cx="1385456"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Inserter</a:t>
            </a:r>
            <a:endParaRPr lang="en-US" sz="1400" dirty="0"/>
          </a:p>
        </p:txBody>
      </p:sp>
      <p:sp>
        <p:nvSpPr>
          <p:cNvPr id="12" name="Can 11"/>
          <p:cNvSpPr/>
          <p:nvPr/>
        </p:nvSpPr>
        <p:spPr>
          <a:xfrm>
            <a:off x="6858000" y="4419600"/>
            <a:ext cx="762000" cy="5334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Tablet Server</a:t>
            </a:r>
            <a:endParaRPr lang="en-US" sz="1400" dirty="0"/>
          </a:p>
        </p:txBody>
      </p:sp>
      <p:sp>
        <p:nvSpPr>
          <p:cNvPr id="13" name="Can 12"/>
          <p:cNvSpPr/>
          <p:nvPr/>
        </p:nvSpPr>
        <p:spPr>
          <a:xfrm>
            <a:off x="6858000" y="5334000"/>
            <a:ext cx="762000" cy="5334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Tablet Server</a:t>
            </a:r>
            <a:endParaRPr lang="en-US" sz="1400" dirty="0"/>
          </a:p>
        </p:txBody>
      </p:sp>
      <p:sp>
        <p:nvSpPr>
          <p:cNvPr id="14" name="Rectangle 13"/>
          <p:cNvSpPr/>
          <p:nvPr/>
        </p:nvSpPr>
        <p:spPr>
          <a:xfrm>
            <a:off x="4724401" y="4267200"/>
            <a:ext cx="1385456"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Inserter</a:t>
            </a:r>
            <a:endParaRPr lang="en-US" sz="1400" dirty="0"/>
          </a:p>
        </p:txBody>
      </p:sp>
      <p:sp>
        <p:nvSpPr>
          <p:cNvPr id="15" name="Rectangle 14"/>
          <p:cNvSpPr/>
          <p:nvPr/>
        </p:nvSpPr>
        <p:spPr>
          <a:xfrm>
            <a:off x="990601" y="4267200"/>
            <a:ext cx="1385456"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Inserter</a:t>
            </a:r>
            <a:endParaRPr lang="en-US" sz="1400" dirty="0"/>
          </a:p>
        </p:txBody>
      </p:sp>
      <p:cxnSp>
        <p:nvCxnSpPr>
          <p:cNvPr id="17" name="Straight Arrow Connector 16"/>
          <p:cNvCxnSpPr>
            <a:stCxn id="15" idx="3"/>
            <a:endCxn id="29" idx="2"/>
          </p:cNvCxnSpPr>
          <p:nvPr/>
        </p:nvCxnSpPr>
        <p:spPr>
          <a:xfrm>
            <a:off x="2376057" y="4427220"/>
            <a:ext cx="748143" cy="335280"/>
          </a:xfrm>
          <a:prstGeom prst="straightConnector1">
            <a:avLst/>
          </a:prstGeom>
          <a:ln w="22225">
            <a:gradFill>
              <a:gsLst>
                <a:gs pos="0">
                  <a:srgbClr val="D6B19C"/>
                </a:gs>
                <a:gs pos="30000">
                  <a:srgbClr val="D49E6C"/>
                </a:gs>
                <a:gs pos="70000">
                  <a:srgbClr val="A65528"/>
                </a:gs>
                <a:gs pos="100000">
                  <a:srgbClr val="663012"/>
                </a:gs>
              </a:gsLst>
              <a:lin ang="5400000" scaled="0"/>
            </a:gra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5" idx="3"/>
            <a:endCxn id="29" idx="2"/>
          </p:cNvCxnSpPr>
          <p:nvPr/>
        </p:nvCxnSpPr>
        <p:spPr>
          <a:xfrm flipV="1">
            <a:off x="2376057" y="4762500"/>
            <a:ext cx="748143" cy="106680"/>
          </a:xfrm>
          <a:prstGeom prst="straightConnector1">
            <a:avLst/>
          </a:prstGeom>
          <a:ln w="22225">
            <a:gradFill>
              <a:gsLst>
                <a:gs pos="0">
                  <a:srgbClr val="D6B19C"/>
                </a:gs>
                <a:gs pos="30000">
                  <a:srgbClr val="D49E6C"/>
                </a:gs>
                <a:gs pos="70000">
                  <a:srgbClr val="A65528"/>
                </a:gs>
                <a:gs pos="100000">
                  <a:srgbClr val="663012"/>
                </a:gs>
              </a:gsLst>
              <a:lin ang="5400000" scaled="0"/>
            </a:gra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6" idx="3"/>
            <a:endCxn id="29" idx="2"/>
          </p:cNvCxnSpPr>
          <p:nvPr/>
        </p:nvCxnSpPr>
        <p:spPr>
          <a:xfrm flipV="1">
            <a:off x="2376057" y="4762500"/>
            <a:ext cx="748143" cy="579120"/>
          </a:xfrm>
          <a:prstGeom prst="straightConnector1">
            <a:avLst/>
          </a:prstGeom>
          <a:ln w="22225">
            <a:gradFill>
              <a:gsLst>
                <a:gs pos="0">
                  <a:srgbClr val="D6B19C"/>
                </a:gs>
                <a:gs pos="30000">
                  <a:srgbClr val="D49E6C"/>
                </a:gs>
                <a:gs pos="70000">
                  <a:srgbClr val="A65528"/>
                </a:gs>
                <a:gs pos="100000">
                  <a:srgbClr val="663012"/>
                </a:gs>
              </a:gsLst>
              <a:lin ang="5400000" scaled="0"/>
            </a:gra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7" idx="3"/>
            <a:endCxn id="29" idx="2"/>
          </p:cNvCxnSpPr>
          <p:nvPr/>
        </p:nvCxnSpPr>
        <p:spPr>
          <a:xfrm flipV="1">
            <a:off x="2376057" y="4762500"/>
            <a:ext cx="748143" cy="1036320"/>
          </a:xfrm>
          <a:prstGeom prst="straightConnector1">
            <a:avLst/>
          </a:prstGeom>
          <a:ln w="22225">
            <a:gradFill>
              <a:gsLst>
                <a:gs pos="0">
                  <a:srgbClr val="D6B19C"/>
                </a:gs>
                <a:gs pos="30000">
                  <a:srgbClr val="D49E6C"/>
                </a:gs>
                <a:gs pos="70000">
                  <a:srgbClr val="A65528"/>
                </a:gs>
                <a:gs pos="100000">
                  <a:srgbClr val="663012"/>
                </a:gs>
              </a:gsLst>
              <a:lin ang="5400000" scaled="0"/>
            </a:gra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4" idx="3"/>
          </p:cNvCxnSpPr>
          <p:nvPr/>
        </p:nvCxnSpPr>
        <p:spPr>
          <a:xfrm>
            <a:off x="6109857" y="4427220"/>
            <a:ext cx="748143" cy="259080"/>
          </a:xfrm>
          <a:prstGeom prst="straightConnector1">
            <a:avLst/>
          </a:prstGeom>
          <a:ln w="22225">
            <a:gradFill>
              <a:gsLst>
                <a:gs pos="0">
                  <a:srgbClr val="D6B19C"/>
                </a:gs>
                <a:gs pos="30000">
                  <a:srgbClr val="D49E6C"/>
                </a:gs>
                <a:gs pos="70000">
                  <a:srgbClr val="A65528"/>
                </a:gs>
                <a:gs pos="100000">
                  <a:srgbClr val="663012"/>
                </a:gs>
              </a:gsLst>
              <a:lin ang="5400000" scaled="0"/>
            </a:gra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9" idx="3"/>
            <a:endCxn id="13" idx="2"/>
          </p:cNvCxnSpPr>
          <p:nvPr/>
        </p:nvCxnSpPr>
        <p:spPr>
          <a:xfrm>
            <a:off x="6109857" y="4869180"/>
            <a:ext cx="748143" cy="731520"/>
          </a:xfrm>
          <a:prstGeom prst="straightConnector1">
            <a:avLst/>
          </a:prstGeom>
          <a:ln w="22225">
            <a:gradFill>
              <a:gsLst>
                <a:gs pos="0">
                  <a:srgbClr val="D6B19C"/>
                </a:gs>
                <a:gs pos="30000">
                  <a:srgbClr val="D49E6C"/>
                </a:gs>
                <a:gs pos="70000">
                  <a:srgbClr val="A65528"/>
                </a:gs>
                <a:gs pos="100000">
                  <a:srgbClr val="663012"/>
                </a:gs>
              </a:gsLst>
              <a:lin ang="5400000" scaled="0"/>
            </a:gra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0" idx="3"/>
            <a:endCxn id="13" idx="2"/>
          </p:cNvCxnSpPr>
          <p:nvPr/>
        </p:nvCxnSpPr>
        <p:spPr>
          <a:xfrm>
            <a:off x="6109857" y="5341620"/>
            <a:ext cx="748143" cy="259080"/>
          </a:xfrm>
          <a:prstGeom prst="straightConnector1">
            <a:avLst/>
          </a:prstGeom>
          <a:ln w="22225">
            <a:gradFill>
              <a:gsLst>
                <a:gs pos="0">
                  <a:srgbClr val="D6B19C"/>
                </a:gs>
                <a:gs pos="30000">
                  <a:srgbClr val="D49E6C"/>
                </a:gs>
                <a:gs pos="70000">
                  <a:srgbClr val="A65528"/>
                </a:gs>
                <a:gs pos="100000">
                  <a:srgbClr val="663012"/>
                </a:gs>
              </a:gsLst>
              <a:lin ang="5400000" scaled="0"/>
            </a:gra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1" idx="3"/>
            <a:endCxn id="12" idx="2"/>
          </p:cNvCxnSpPr>
          <p:nvPr/>
        </p:nvCxnSpPr>
        <p:spPr>
          <a:xfrm flipV="1">
            <a:off x="6109857" y="4686300"/>
            <a:ext cx="748143" cy="1112520"/>
          </a:xfrm>
          <a:prstGeom prst="straightConnector1">
            <a:avLst/>
          </a:prstGeom>
          <a:ln w="22225">
            <a:gradFill>
              <a:gsLst>
                <a:gs pos="0">
                  <a:srgbClr val="D6B19C"/>
                </a:gs>
                <a:gs pos="30000">
                  <a:srgbClr val="D49E6C"/>
                </a:gs>
                <a:gs pos="70000">
                  <a:srgbClr val="A65528"/>
                </a:gs>
                <a:gs pos="100000">
                  <a:srgbClr val="663012"/>
                </a:gs>
              </a:gsLst>
              <a:lin ang="5400000" scaled="0"/>
            </a:gradFill>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752600" y="3581400"/>
            <a:ext cx="1364476" cy="369332"/>
          </a:xfrm>
          <a:prstGeom prst="rect">
            <a:avLst/>
          </a:prstGeom>
          <a:noFill/>
        </p:spPr>
        <p:txBody>
          <a:bodyPr wrap="none" rtlCol="0">
            <a:spAutoFit/>
          </a:bodyPr>
          <a:lstStyle/>
          <a:p>
            <a:r>
              <a:rPr lang="en-US" u="sng" dirty="0" smtClean="0"/>
              <a:t>No Splitting</a:t>
            </a:r>
            <a:endParaRPr lang="en-US" u="sng" dirty="0"/>
          </a:p>
        </p:txBody>
      </p:sp>
      <p:sp>
        <p:nvSpPr>
          <p:cNvPr id="38" name="TextBox 37"/>
          <p:cNvSpPr txBox="1"/>
          <p:nvPr/>
        </p:nvSpPr>
        <p:spPr>
          <a:xfrm>
            <a:off x="5486400" y="3581400"/>
            <a:ext cx="1232645" cy="369332"/>
          </a:xfrm>
          <a:prstGeom prst="rect">
            <a:avLst/>
          </a:prstGeom>
          <a:noFill/>
        </p:spPr>
        <p:txBody>
          <a:bodyPr wrap="none" rtlCol="0">
            <a:spAutoFit/>
          </a:bodyPr>
          <a:lstStyle/>
          <a:p>
            <a:r>
              <a:rPr lang="en-US" u="sng" dirty="0" smtClean="0"/>
              <a:t>Table Splits</a:t>
            </a:r>
            <a:endParaRPr lang="en-US" u="sng" dirty="0"/>
          </a:p>
        </p:txBody>
      </p:sp>
      <p:sp>
        <p:nvSpPr>
          <p:cNvPr id="29" name="Can 28"/>
          <p:cNvSpPr/>
          <p:nvPr/>
        </p:nvSpPr>
        <p:spPr>
          <a:xfrm>
            <a:off x="3124200" y="4495800"/>
            <a:ext cx="762000" cy="5334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Tablet Server</a:t>
            </a:r>
            <a:endParaRPr lang="en-US" sz="1400" dirty="0"/>
          </a:p>
        </p:txBody>
      </p:sp>
      <p:sp>
        <p:nvSpPr>
          <p:cNvPr id="31" name="Can 30"/>
          <p:cNvSpPr/>
          <p:nvPr/>
        </p:nvSpPr>
        <p:spPr>
          <a:xfrm>
            <a:off x="3124200" y="5410200"/>
            <a:ext cx="762000" cy="5334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Tablet Server</a:t>
            </a:r>
            <a:endParaRPr lang="en-US" sz="1400" dirty="0"/>
          </a:p>
        </p:txBody>
      </p:sp>
    </p:spTree>
    <p:extLst>
      <p:ext uri="{BB962C8B-B14F-4D97-AF65-F5344CB8AC3E}">
        <p14:creationId xmlns:p14="http://schemas.microsoft.com/office/powerpoint/2010/main" val="329556316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Accumulator Columns</a:t>
            </a:r>
            <a:endParaRPr lang="en-US" dirty="0"/>
          </a:p>
        </p:txBody>
      </p:sp>
      <p:sp>
        <p:nvSpPr>
          <p:cNvPr id="3" name="Content Placeholder 2"/>
          <p:cNvSpPr>
            <a:spLocks noGrp="1"/>
          </p:cNvSpPr>
          <p:nvPr>
            <p:ph idx="1"/>
          </p:nvPr>
        </p:nvSpPr>
        <p:spPr>
          <a:xfrm>
            <a:off x="152400" y="1066800"/>
            <a:ext cx="8839200" cy="5105400"/>
          </a:xfrm>
        </p:spPr>
        <p:txBody>
          <a:bodyPr>
            <a:normAutofit/>
          </a:bodyPr>
          <a:lstStyle/>
          <a:p>
            <a:r>
              <a:rPr lang="en-US" dirty="0" smtClean="0"/>
              <a:t>Accumulator columns allow counting to be done on insert</a:t>
            </a:r>
          </a:p>
          <a:p>
            <a:pPr lvl="1"/>
            <a:r>
              <a:rPr lang="en-US" dirty="0" smtClean="0"/>
              <a:t>Example: sequence counting</a:t>
            </a:r>
          </a:p>
          <a:p>
            <a:pPr lvl="2"/>
            <a:r>
              <a:rPr lang="en-US" dirty="0" smtClean="0"/>
              <a:t>Row ID = 10 </a:t>
            </a:r>
            <a:r>
              <a:rPr lang="en-US" dirty="0" err="1" smtClean="0"/>
              <a:t>mer</a:t>
            </a:r>
            <a:endParaRPr lang="en-US" dirty="0" smtClean="0"/>
          </a:p>
          <a:p>
            <a:pPr lvl="2"/>
            <a:r>
              <a:rPr lang="en-US" dirty="0" smtClean="0"/>
              <a:t>Column = Count</a:t>
            </a:r>
          </a:p>
          <a:p>
            <a:pPr lvl="2"/>
            <a:r>
              <a:rPr lang="en-US" dirty="0" smtClean="0"/>
              <a:t>Value = Count</a:t>
            </a:r>
            <a:endParaRPr lang="en-US" dirty="0"/>
          </a:p>
          <a:p>
            <a:pPr lvl="1"/>
            <a:r>
              <a:rPr lang="en-US" dirty="0"/>
              <a:t>Insert (</a:t>
            </a:r>
            <a:r>
              <a:rPr lang="en-US" dirty="0" smtClean="0"/>
              <a:t>aaatctttaa,Count,2) </a:t>
            </a:r>
            <a:r>
              <a:rPr lang="en-US" dirty="0" smtClean="0">
                <a:sym typeface="Wingdings" pitchFamily="2" charset="2"/>
              </a:rPr>
              <a:t> DB has (Doc1, ‘bird’, 2)</a:t>
            </a:r>
          </a:p>
          <a:p>
            <a:pPr lvl="1"/>
            <a:r>
              <a:rPr lang="en-US" dirty="0"/>
              <a:t>Insert (aaatctttaa,Count</a:t>
            </a:r>
            <a:r>
              <a:rPr lang="en-US" dirty="0" smtClean="0"/>
              <a:t>,3) </a:t>
            </a:r>
            <a:r>
              <a:rPr lang="en-US" dirty="0" smtClean="0">
                <a:sym typeface="Wingdings" pitchFamily="2" charset="2"/>
              </a:rPr>
              <a:t> DB has </a:t>
            </a:r>
            <a:r>
              <a:rPr lang="en-US" dirty="0"/>
              <a:t>(aaatctttaa,Count</a:t>
            </a:r>
            <a:r>
              <a:rPr lang="en-US" dirty="0" smtClean="0"/>
              <a:t>,5) </a:t>
            </a:r>
          </a:p>
          <a:p>
            <a:r>
              <a:rPr lang="en-US" dirty="0" smtClean="0"/>
              <a:t>Works with any commutative operation</a:t>
            </a:r>
          </a:p>
          <a:p>
            <a:pPr lvl="1"/>
            <a:r>
              <a:rPr lang="en-US" dirty="0" smtClean="0"/>
              <a:t>Addition, maximum, minimum, etc.</a:t>
            </a:r>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7101" t="18496" r="17149" b="18572"/>
          <a:stretch/>
        </p:blipFill>
        <p:spPr bwMode="auto">
          <a:xfrm>
            <a:off x="3439887" y="4648200"/>
            <a:ext cx="1687286"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224714" y="4340423"/>
            <a:ext cx="2117631" cy="307777"/>
          </a:xfrm>
          <a:prstGeom prst="rect">
            <a:avLst/>
          </a:prstGeom>
          <a:noFill/>
        </p:spPr>
        <p:txBody>
          <a:bodyPr wrap="none" rtlCol="0">
            <a:spAutoFit/>
          </a:bodyPr>
          <a:lstStyle/>
          <a:p>
            <a:pPr algn="ctr"/>
            <a:r>
              <a:rPr lang="en-US" sz="1400" b="1" dirty="0" smtClean="0"/>
              <a:t>Database Accumulator</a:t>
            </a:r>
            <a:endParaRPr lang="en-US" sz="1400" b="1" dirty="0"/>
          </a:p>
        </p:txBody>
      </p:sp>
      <p:sp>
        <p:nvSpPr>
          <p:cNvPr id="6" name="Rectangle 5"/>
          <p:cNvSpPr/>
          <p:nvPr/>
        </p:nvSpPr>
        <p:spPr>
          <a:xfrm>
            <a:off x="533400" y="5326980"/>
            <a:ext cx="1385456"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Inserter</a:t>
            </a:r>
            <a:endParaRPr lang="en-US" sz="1400" dirty="0"/>
          </a:p>
        </p:txBody>
      </p:sp>
      <p:sp>
        <p:nvSpPr>
          <p:cNvPr id="7" name="Rectangle 6"/>
          <p:cNvSpPr/>
          <p:nvPr/>
        </p:nvSpPr>
        <p:spPr>
          <a:xfrm>
            <a:off x="1299330" y="5809881"/>
            <a:ext cx="1385456"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Inserter</a:t>
            </a:r>
            <a:endParaRPr lang="en-US" sz="1400" dirty="0"/>
          </a:p>
        </p:txBody>
      </p:sp>
      <p:sp>
        <p:nvSpPr>
          <p:cNvPr id="8" name="Rectangle 7"/>
          <p:cNvSpPr/>
          <p:nvPr/>
        </p:nvSpPr>
        <p:spPr>
          <a:xfrm>
            <a:off x="1226128" y="4800007"/>
            <a:ext cx="1385456"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Inserter</a:t>
            </a:r>
            <a:endParaRPr lang="en-US" sz="1400" dirty="0"/>
          </a:p>
        </p:txBody>
      </p:sp>
      <p:graphicFrame>
        <p:nvGraphicFramePr>
          <p:cNvPr id="5" name="Table 4"/>
          <p:cNvGraphicFramePr>
            <a:graphicFrameLocks noGrp="1"/>
          </p:cNvGraphicFramePr>
          <p:nvPr>
            <p:extLst>
              <p:ext uri="{D42A27DB-BD31-4B8C-83A1-F6EECF244321}">
                <p14:modId xmlns:p14="http://schemas.microsoft.com/office/powerpoint/2010/main" val="3539147220"/>
              </p:ext>
            </p:extLst>
          </p:nvPr>
        </p:nvGraphicFramePr>
        <p:xfrm>
          <a:off x="5954487" y="4907280"/>
          <a:ext cx="2122713" cy="1005840"/>
        </p:xfrm>
        <a:graphic>
          <a:graphicData uri="http://schemas.openxmlformats.org/drawingml/2006/table">
            <a:tbl>
              <a:tblPr firstRow="1" firstCol="1" bandRow="1">
                <a:tableStyleId>{5C22544A-7EE6-4342-B048-85BDC9FD1C3A}</a:tableStyleId>
              </a:tblPr>
              <a:tblGrid>
                <a:gridCol w="707571"/>
                <a:gridCol w="707571"/>
                <a:gridCol w="707571"/>
              </a:tblGrid>
              <a:tr h="119679">
                <a:tc>
                  <a:txBody>
                    <a:bodyPr/>
                    <a:lstStyle/>
                    <a:p>
                      <a:endParaRPr lang="en-US" sz="1600" dirty="0"/>
                    </a:p>
                  </a:txBody>
                  <a:tcPr/>
                </a:tc>
                <a:tc>
                  <a:txBody>
                    <a:bodyPr/>
                    <a:lstStyle/>
                    <a:p>
                      <a:r>
                        <a:rPr lang="en-US" sz="1600" dirty="0" smtClean="0"/>
                        <a:t>Col</a:t>
                      </a:r>
                      <a:endParaRPr lang="en-US" sz="1600" dirty="0"/>
                    </a:p>
                  </a:txBody>
                  <a:tcPr/>
                </a:tc>
                <a:tc>
                  <a:txBody>
                    <a:bodyPr/>
                    <a:lstStyle/>
                    <a:p>
                      <a:endParaRPr lang="en-US" sz="1600" dirty="0"/>
                    </a:p>
                  </a:txBody>
                  <a:tcPr/>
                </a:tc>
              </a:tr>
              <a:tr h="307436">
                <a:tc>
                  <a:txBody>
                    <a:bodyPr/>
                    <a:lstStyle/>
                    <a:p>
                      <a:r>
                        <a:rPr lang="en-US" sz="1600" dirty="0" smtClean="0"/>
                        <a:t>Row</a:t>
                      </a:r>
                      <a:endParaRPr lang="en-US" sz="1600" dirty="0"/>
                    </a:p>
                  </a:txBody>
                  <a:tcPr/>
                </a:tc>
                <a:tc>
                  <a:txBody>
                    <a:bodyPr/>
                    <a:lstStyle/>
                    <a:p>
                      <a:r>
                        <a:rPr lang="en-US" sz="1600" dirty="0" smtClean="0"/>
                        <a:t>SUM</a:t>
                      </a:r>
                      <a:endParaRPr lang="en-US" sz="1600" dirty="0"/>
                    </a:p>
                  </a:txBody>
                  <a:tcPr/>
                </a:tc>
                <a:tc>
                  <a:txBody>
                    <a:bodyPr/>
                    <a:lstStyle/>
                    <a:p>
                      <a:endParaRPr lang="en-US" sz="1600"/>
                    </a:p>
                  </a:txBody>
                  <a:tcPr/>
                </a:tc>
              </a:tr>
              <a:tr h="307436">
                <a:tc>
                  <a:txBody>
                    <a:bodyPr/>
                    <a:lstStyle/>
                    <a:p>
                      <a:endParaRPr lang="en-US" sz="1600"/>
                    </a:p>
                  </a:txBody>
                  <a:tcPr/>
                </a:tc>
                <a:tc>
                  <a:txBody>
                    <a:bodyPr/>
                    <a:lstStyle/>
                    <a:p>
                      <a:endParaRPr lang="en-US" sz="1600"/>
                    </a:p>
                  </a:txBody>
                  <a:tcPr/>
                </a:tc>
                <a:tc>
                  <a:txBody>
                    <a:bodyPr/>
                    <a:lstStyle/>
                    <a:p>
                      <a:endParaRPr lang="en-US" sz="1600" dirty="0"/>
                    </a:p>
                  </a:txBody>
                  <a:tcPr/>
                </a:tc>
              </a:tr>
            </a:tbl>
          </a:graphicData>
        </a:graphic>
      </p:graphicFrame>
      <p:cxnSp>
        <p:nvCxnSpPr>
          <p:cNvPr id="10" name="Straight Connector 9"/>
          <p:cNvCxnSpPr/>
          <p:nvPr/>
        </p:nvCxnSpPr>
        <p:spPr bwMode="auto">
          <a:xfrm>
            <a:off x="5127173" y="4648200"/>
            <a:ext cx="827314" cy="609600"/>
          </a:xfrm>
          <a:prstGeom prst="line">
            <a:avLst/>
          </a:prstGeom>
          <a:solidFill>
            <a:schemeClr val="accent1"/>
          </a:solidFill>
          <a:ln w="12700" cap="flat" cmpd="sng" algn="ctr">
            <a:gradFill>
              <a:gsLst>
                <a:gs pos="0">
                  <a:srgbClr val="D6B19C"/>
                </a:gs>
                <a:gs pos="30000">
                  <a:srgbClr val="D49E6C"/>
                </a:gs>
                <a:gs pos="70000">
                  <a:srgbClr val="A65528"/>
                </a:gs>
                <a:gs pos="100000">
                  <a:srgbClr val="663012"/>
                </a:gs>
              </a:gsLst>
              <a:lin ang="5400000" scaled="0"/>
            </a:gradFill>
            <a:prstDash val="solid"/>
            <a:round/>
            <a:headEnd type="none" w="sm" len="sm"/>
            <a:tailEnd type="none" w="sm" len="sm"/>
          </a:ln>
          <a:effectLst/>
        </p:spPr>
      </p:cxnSp>
      <p:cxnSp>
        <p:nvCxnSpPr>
          <p:cNvPr id="12" name="Straight Connector 11"/>
          <p:cNvCxnSpPr/>
          <p:nvPr/>
        </p:nvCxnSpPr>
        <p:spPr bwMode="auto">
          <a:xfrm flipV="1">
            <a:off x="5127173" y="5563800"/>
            <a:ext cx="827314" cy="608400"/>
          </a:xfrm>
          <a:prstGeom prst="line">
            <a:avLst/>
          </a:prstGeom>
          <a:solidFill>
            <a:schemeClr val="accent1"/>
          </a:solidFill>
          <a:ln w="12700" cap="flat" cmpd="sng" algn="ctr">
            <a:gradFill>
              <a:gsLst>
                <a:gs pos="0">
                  <a:srgbClr val="D6B19C"/>
                </a:gs>
                <a:gs pos="30000">
                  <a:srgbClr val="D49E6C"/>
                </a:gs>
                <a:gs pos="70000">
                  <a:srgbClr val="A65528"/>
                </a:gs>
                <a:gs pos="100000">
                  <a:srgbClr val="663012"/>
                </a:gs>
              </a:gsLst>
              <a:lin ang="5400000" scaled="0"/>
            </a:gradFill>
            <a:prstDash val="solid"/>
            <a:round/>
            <a:headEnd type="none" w="sm" len="sm"/>
            <a:tailEnd type="none" w="sm" len="sm"/>
          </a:ln>
          <a:effectLst/>
        </p:spPr>
      </p:cxnSp>
      <p:cxnSp>
        <p:nvCxnSpPr>
          <p:cNvPr id="20" name="Straight Arrow Connector 19"/>
          <p:cNvCxnSpPr>
            <a:stCxn id="8" idx="3"/>
            <a:endCxn id="4098" idx="1"/>
          </p:cNvCxnSpPr>
          <p:nvPr/>
        </p:nvCxnSpPr>
        <p:spPr>
          <a:xfrm>
            <a:off x="2611584" y="4960027"/>
            <a:ext cx="828303" cy="450173"/>
          </a:xfrm>
          <a:prstGeom prst="straightConnector1">
            <a:avLst/>
          </a:prstGeom>
          <a:ln w="22225">
            <a:gradFill>
              <a:gsLst>
                <a:gs pos="0">
                  <a:srgbClr val="D6B19C"/>
                </a:gs>
                <a:gs pos="30000">
                  <a:srgbClr val="D49E6C"/>
                </a:gs>
                <a:gs pos="70000">
                  <a:srgbClr val="A65528"/>
                </a:gs>
                <a:gs pos="100000">
                  <a:srgbClr val="663012"/>
                </a:gs>
              </a:gsLst>
              <a:lin ang="5400000" scaled="0"/>
            </a:gra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6" idx="3"/>
            <a:endCxn id="4098" idx="1"/>
          </p:cNvCxnSpPr>
          <p:nvPr/>
        </p:nvCxnSpPr>
        <p:spPr>
          <a:xfrm flipV="1">
            <a:off x="1918856" y="5410200"/>
            <a:ext cx="1521031" cy="76800"/>
          </a:xfrm>
          <a:prstGeom prst="straightConnector1">
            <a:avLst/>
          </a:prstGeom>
          <a:ln w="22225">
            <a:gradFill>
              <a:gsLst>
                <a:gs pos="0">
                  <a:srgbClr val="D6B19C"/>
                </a:gs>
                <a:gs pos="30000">
                  <a:srgbClr val="D49E6C"/>
                </a:gs>
                <a:gs pos="70000">
                  <a:srgbClr val="A65528"/>
                </a:gs>
                <a:gs pos="100000">
                  <a:srgbClr val="663012"/>
                </a:gs>
              </a:gsLst>
              <a:lin ang="5400000" scaled="0"/>
            </a:gra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7" idx="3"/>
            <a:endCxn id="4098" idx="1"/>
          </p:cNvCxnSpPr>
          <p:nvPr/>
        </p:nvCxnSpPr>
        <p:spPr>
          <a:xfrm flipV="1">
            <a:off x="2684786" y="5410200"/>
            <a:ext cx="755101" cy="559701"/>
          </a:xfrm>
          <a:prstGeom prst="straightConnector1">
            <a:avLst/>
          </a:prstGeom>
          <a:ln w="22225">
            <a:gradFill>
              <a:gsLst>
                <a:gs pos="0">
                  <a:srgbClr val="D6B19C"/>
                </a:gs>
                <a:gs pos="30000">
                  <a:srgbClr val="D49E6C"/>
                </a:gs>
                <a:gs pos="70000">
                  <a:srgbClr val="A65528"/>
                </a:gs>
                <a:gs pos="100000">
                  <a:srgbClr val="663012"/>
                </a:gs>
              </a:gsLst>
              <a:lin ang="5400000" scaled="0"/>
            </a:gra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510388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98538" y="1180707"/>
            <a:ext cx="7162800" cy="4648200"/>
          </a:xfrm>
        </p:spPr>
        <p:txBody>
          <a:bodyPr anchor="ctr" anchorCtr="1"/>
          <a:lstStyle/>
          <a:p>
            <a:r>
              <a:rPr lang="en-US" dirty="0" smtClean="0"/>
              <a:t>Introduction</a:t>
            </a:r>
          </a:p>
          <a:p>
            <a:r>
              <a:rPr lang="en-US" dirty="0" smtClean="0"/>
              <a:t>Algorithm</a:t>
            </a:r>
          </a:p>
          <a:p>
            <a:r>
              <a:rPr lang="en-US" dirty="0" smtClean="0"/>
              <a:t>Implementation</a:t>
            </a:r>
          </a:p>
          <a:p>
            <a:r>
              <a:rPr lang="en-US" dirty="0" smtClean="0"/>
              <a:t>Results</a:t>
            </a:r>
          </a:p>
          <a:p>
            <a:r>
              <a:rPr lang="en-US" dirty="0" smtClean="0"/>
              <a:t>Summary</a:t>
            </a:r>
            <a:endParaRPr lang="en-US" dirty="0"/>
          </a:p>
        </p:txBody>
      </p:sp>
      <p:sp>
        <p:nvSpPr>
          <p:cNvPr id="3" name="Title 2"/>
          <p:cNvSpPr>
            <a:spLocks noGrp="1"/>
          </p:cNvSpPr>
          <p:nvPr>
            <p:ph type="title"/>
          </p:nvPr>
        </p:nvSpPr>
        <p:spPr/>
        <p:txBody>
          <a:bodyPr/>
          <a:lstStyle/>
          <a:p>
            <a:r>
              <a:rPr lang="en-US" dirty="0" smtClean="0"/>
              <a:t>Outline</a:t>
            </a:r>
            <a:endParaRPr lang="en-US" dirty="0"/>
          </a:p>
        </p:txBody>
      </p:sp>
      <p:sp>
        <p:nvSpPr>
          <p:cNvPr id="4" name="AutoShape 7"/>
          <p:cNvSpPr>
            <a:spLocks noChangeArrowheads="1"/>
          </p:cNvSpPr>
          <p:nvPr/>
        </p:nvSpPr>
        <p:spPr bwMode="auto">
          <a:xfrm>
            <a:off x="2895600" y="2501900"/>
            <a:ext cx="571500" cy="317500"/>
          </a:xfrm>
          <a:prstGeom prst="rightArrow">
            <a:avLst>
              <a:gd name="adj1" fmla="val 50000"/>
              <a:gd name="adj2" fmla="val 65000"/>
            </a:avLst>
          </a:prstGeom>
          <a:solidFill>
            <a:srgbClr val="FF0000"/>
          </a:solidFill>
          <a:ln w="12700">
            <a:noFill/>
            <a:miter lim="800000"/>
            <a:headEnd type="none" w="sm" len="sm"/>
            <a:tailEnd type="none" w="sm" len="sm"/>
          </a:ln>
        </p:spPr>
        <p:txBody>
          <a:bodyPr wrap="none" anchor="ctr"/>
          <a:lstStyle/>
          <a:p>
            <a:endParaRPr lang="en-US"/>
          </a:p>
        </p:txBody>
      </p:sp>
    </p:spTree>
    <p:extLst>
      <p:ext uri="{BB962C8B-B14F-4D97-AF65-F5344CB8AC3E}">
        <p14:creationId xmlns:p14="http://schemas.microsoft.com/office/powerpoint/2010/main" val="414518650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98538" y="1180707"/>
            <a:ext cx="7162800" cy="4648200"/>
          </a:xfrm>
        </p:spPr>
        <p:txBody>
          <a:bodyPr anchor="ctr" anchorCtr="1"/>
          <a:lstStyle/>
          <a:p>
            <a:r>
              <a:rPr lang="en-US" dirty="0" smtClean="0"/>
              <a:t>Introduction</a:t>
            </a:r>
          </a:p>
          <a:p>
            <a:r>
              <a:rPr lang="en-US" dirty="0" smtClean="0"/>
              <a:t>Algorithm</a:t>
            </a:r>
          </a:p>
          <a:p>
            <a:r>
              <a:rPr lang="en-US" dirty="0" smtClean="0"/>
              <a:t>Implementation</a:t>
            </a:r>
          </a:p>
          <a:p>
            <a:r>
              <a:rPr lang="en-US" dirty="0" smtClean="0"/>
              <a:t>Results</a:t>
            </a:r>
          </a:p>
          <a:p>
            <a:r>
              <a:rPr lang="en-US" dirty="0" smtClean="0"/>
              <a:t>Summary</a:t>
            </a:r>
            <a:endParaRPr lang="en-US" dirty="0"/>
          </a:p>
        </p:txBody>
      </p:sp>
      <p:sp>
        <p:nvSpPr>
          <p:cNvPr id="3" name="Title 2"/>
          <p:cNvSpPr>
            <a:spLocks noGrp="1"/>
          </p:cNvSpPr>
          <p:nvPr>
            <p:ph type="title"/>
          </p:nvPr>
        </p:nvSpPr>
        <p:spPr/>
        <p:txBody>
          <a:bodyPr/>
          <a:lstStyle/>
          <a:p>
            <a:r>
              <a:rPr lang="en-US" dirty="0" smtClean="0"/>
              <a:t>Outline</a:t>
            </a:r>
            <a:endParaRPr lang="en-US" dirty="0"/>
          </a:p>
        </p:txBody>
      </p:sp>
      <p:sp>
        <p:nvSpPr>
          <p:cNvPr id="4" name="AutoShape 7"/>
          <p:cNvSpPr>
            <a:spLocks noChangeArrowheads="1"/>
          </p:cNvSpPr>
          <p:nvPr/>
        </p:nvSpPr>
        <p:spPr bwMode="auto">
          <a:xfrm>
            <a:off x="2895600" y="3733800"/>
            <a:ext cx="571500" cy="317500"/>
          </a:xfrm>
          <a:prstGeom prst="rightArrow">
            <a:avLst>
              <a:gd name="adj1" fmla="val 50000"/>
              <a:gd name="adj2" fmla="val 65000"/>
            </a:avLst>
          </a:prstGeom>
          <a:solidFill>
            <a:srgbClr val="FF0000"/>
          </a:solidFill>
          <a:ln w="12700">
            <a:noFill/>
            <a:miter lim="800000"/>
            <a:headEnd type="none" w="sm" len="sm"/>
            <a:tailEnd type="none" w="sm" len="sm"/>
          </a:ln>
        </p:spPr>
        <p:txBody>
          <a:bodyPr wrap="none" anchor="ctr"/>
          <a:lstStyle/>
          <a:p>
            <a:endParaRPr lang="en-US"/>
          </a:p>
        </p:txBody>
      </p:sp>
    </p:spTree>
    <p:extLst>
      <p:ext uri="{BB962C8B-B14F-4D97-AF65-F5344CB8AC3E}">
        <p14:creationId xmlns:p14="http://schemas.microsoft.com/office/powerpoint/2010/main" val="51166875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Split Performance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69600169"/>
              </p:ext>
            </p:extLst>
          </p:nvPr>
        </p:nvGraphicFramePr>
        <p:xfrm>
          <a:off x="228600" y="914400"/>
          <a:ext cx="8686800" cy="4038600"/>
        </p:xfrm>
        <a:graphic>
          <a:graphicData uri="http://schemas.openxmlformats.org/drawingml/2006/chart">
            <c:chart xmlns:c="http://schemas.openxmlformats.org/drawingml/2006/chart" xmlns:r="http://schemas.openxmlformats.org/officeDocument/2006/relationships" r:id="rId3"/>
          </a:graphicData>
        </a:graphic>
      </p:graphicFrame>
      <p:sp>
        <p:nvSpPr>
          <p:cNvPr id="6" name="Content Placeholder 2"/>
          <p:cNvSpPr txBox="1">
            <a:spLocks/>
          </p:cNvSpPr>
          <p:nvPr/>
        </p:nvSpPr>
        <p:spPr bwMode="auto">
          <a:xfrm>
            <a:off x="685800" y="5257800"/>
            <a:ext cx="7774484" cy="685800"/>
          </a:xfrm>
          <a:prstGeom prst="rect">
            <a:avLst/>
          </a:prstGeom>
          <a:solidFill>
            <a:srgbClr val="B9E5FA"/>
          </a:solidFill>
          <a:ln w="12700">
            <a:solidFill>
              <a:schemeClr val="tx1"/>
            </a:solidFill>
            <a:miter lim="800000"/>
            <a:headEnd/>
            <a:tailEnd/>
          </a:ln>
          <a:effectLst>
            <a:outerShdw dist="38100" dir="2700000" algn="tl" rotWithShape="0">
              <a:schemeClr val="bg1">
                <a:lumMod val="65000"/>
              </a:schemeClr>
            </a:outerShdw>
          </a:effectLst>
        </p:spPr>
        <p:txBody>
          <a:bodyPr vert="horz" wrap="square" lIns="90487" tIns="44450" rIns="90487" bIns="44450" numCol="1" anchor="t" anchorCtr="0" compatLnSpc="1">
            <a:prstTxWarp prst="textNoShape">
              <a:avLst/>
            </a:prstTxWarp>
            <a:noAutofit/>
          </a:bodyPr>
          <a:lstStyle>
            <a:lvl1pPr marL="169863" indent="-169863">
              <a:lnSpc>
                <a:spcPct val="100000"/>
              </a:lnSpc>
              <a:spcBef>
                <a:spcPts val="600"/>
              </a:spcBef>
              <a:spcAft>
                <a:spcPts val="0"/>
              </a:spcAft>
              <a:defRPr sz="1400">
                <a:latin typeface="Arial" pitchFamily="34" charset="0"/>
                <a:cs typeface="Arial" pitchFamily="34" charset="0"/>
              </a:defRPr>
            </a:lvl1pPr>
            <a:lvl2pPr marL="457200" indent="-169863">
              <a:lnSpc>
                <a:spcPct val="100000"/>
              </a:lnSpc>
              <a:spcBef>
                <a:spcPts val="400"/>
              </a:spcBef>
              <a:spcAft>
                <a:spcPts val="0"/>
              </a:spcAft>
              <a:defRPr sz="1200">
                <a:latin typeface="Arial" pitchFamily="34" charset="0"/>
                <a:cs typeface="Arial" pitchFamily="34" charset="0"/>
              </a:defRPr>
            </a:lvl2pPr>
          </a:lstStyle>
          <a:p>
            <a:pPr lvl="0" eaLnBrk="1" hangingPunct="1">
              <a:buSzPct val="125000"/>
              <a:buFontTx/>
              <a:buChar char="•"/>
              <a:defRPr/>
            </a:pPr>
            <a:r>
              <a:rPr lang="en-US" sz="1800" b="1" kern="0" dirty="0" smtClean="0"/>
              <a:t>Pre</a:t>
            </a:r>
            <a:r>
              <a:rPr lang="en-US" sz="1800" b="1" kern="0" dirty="0"/>
              <a:t>-Splitting tables appropriately can double ingest rates at higher </a:t>
            </a:r>
            <a:r>
              <a:rPr lang="en-US" sz="1800" b="1" kern="0" dirty="0" err="1"/>
              <a:t>Np</a:t>
            </a:r>
            <a:r>
              <a:rPr lang="en-US" sz="1800" b="1" kern="0" dirty="0"/>
              <a:t> in </a:t>
            </a:r>
            <a:r>
              <a:rPr lang="en-US" sz="1800" b="1" kern="0" dirty="0" err="1"/>
              <a:t>multinode</a:t>
            </a:r>
            <a:r>
              <a:rPr lang="en-US" sz="1800" b="1" kern="0" dirty="0"/>
              <a:t> database environments</a:t>
            </a:r>
          </a:p>
          <a:p>
            <a:pPr lvl="0" algn="l" eaLnBrk="1" hangingPunct="1">
              <a:buSzPct val="125000"/>
              <a:buFontTx/>
              <a:buChar char="•"/>
              <a:defRPr/>
            </a:pPr>
            <a:endParaRPr lang="en-US" sz="1800" b="1" kern="0" dirty="0" smtClean="0"/>
          </a:p>
        </p:txBody>
      </p:sp>
    </p:spTree>
    <p:extLst>
      <p:ext uri="{BB962C8B-B14F-4D97-AF65-F5344CB8AC3E}">
        <p14:creationId xmlns:p14="http://schemas.microsoft.com/office/powerpoint/2010/main" val="66699398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 DNA DB Ingest Performance</a:t>
            </a:r>
            <a:endParaRPr lang="en-US" dirty="0"/>
          </a:p>
        </p:txBody>
      </p:sp>
      <p:graphicFrame>
        <p:nvGraphicFramePr>
          <p:cNvPr id="5" name="Content Placeholder 4"/>
          <p:cNvGraphicFramePr>
            <a:graphicFrameLocks noGrp="1"/>
          </p:cNvGraphicFramePr>
          <p:nvPr>
            <p:ph idx="10"/>
            <p:extLst>
              <p:ext uri="{D42A27DB-BD31-4B8C-83A1-F6EECF244321}">
                <p14:modId xmlns:p14="http://schemas.microsoft.com/office/powerpoint/2010/main" val="4145836585"/>
              </p:ext>
            </p:extLst>
          </p:nvPr>
        </p:nvGraphicFramePr>
        <p:xfrm>
          <a:off x="609600" y="3657600"/>
          <a:ext cx="3986213" cy="2597150"/>
        </p:xfrm>
        <a:graphic>
          <a:graphicData uri="http://schemas.openxmlformats.org/drawingml/2006/chart">
            <c:chart xmlns:c="http://schemas.openxmlformats.org/drawingml/2006/chart" xmlns:r="http://schemas.openxmlformats.org/officeDocument/2006/relationships" r:id="rId3"/>
          </a:graphicData>
        </a:graphic>
      </p:graphicFrame>
      <p:pic>
        <p:nvPicPr>
          <p:cNvPr id="4098" name="Picture 2" descr="C:\Users\dy23798\Desktop\2 to 16 human ingest.png"/>
          <p:cNvPicPr>
            <a:picLocks noChangeAspect="1" noChangeArrowheads="1"/>
          </p:cNvPicPr>
          <p:nvPr/>
        </p:nvPicPr>
        <p:blipFill rotWithShape="1">
          <a:blip r:embed="rId4">
            <a:extLst>
              <a:ext uri="{28A0092B-C50C-407E-A947-70E740481C1C}">
                <a14:useLocalDpi xmlns:a14="http://schemas.microsoft.com/office/drawing/2010/main" val="0"/>
              </a:ext>
            </a:extLst>
          </a:blip>
          <a:srcRect t="7157" b="69004"/>
          <a:stretch/>
        </p:blipFill>
        <p:spPr bwMode="auto">
          <a:xfrm>
            <a:off x="152400" y="1066799"/>
            <a:ext cx="8610600" cy="25847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373141" y="1219200"/>
            <a:ext cx="4362217" cy="307777"/>
          </a:xfrm>
          <a:prstGeom prst="rect">
            <a:avLst/>
          </a:prstGeom>
          <a:noFill/>
        </p:spPr>
        <p:txBody>
          <a:bodyPr wrap="none" rtlCol="0">
            <a:spAutoFit/>
          </a:bodyPr>
          <a:lstStyle/>
          <a:p>
            <a:pPr algn="ctr"/>
            <a:r>
              <a:rPr lang="en-US" sz="1400" b="1" dirty="0" err="1"/>
              <a:t>Accumulo</a:t>
            </a:r>
            <a:r>
              <a:rPr lang="en-US" sz="1400" b="1" dirty="0"/>
              <a:t> Instance8 </a:t>
            </a:r>
            <a:r>
              <a:rPr lang="en-US" sz="1400" b="1" dirty="0" smtClean="0"/>
              <a:t>Tablet Server (2 cores each)</a:t>
            </a:r>
            <a:endParaRPr lang="en-US" sz="1400" b="1" dirty="0"/>
          </a:p>
        </p:txBody>
      </p:sp>
      <p:sp>
        <p:nvSpPr>
          <p:cNvPr id="7" name="TextBox 6"/>
          <p:cNvSpPr txBox="1"/>
          <p:nvPr/>
        </p:nvSpPr>
        <p:spPr>
          <a:xfrm>
            <a:off x="2514600" y="3276600"/>
            <a:ext cx="726482" cy="307777"/>
          </a:xfrm>
          <a:prstGeom prst="rect">
            <a:avLst/>
          </a:prstGeom>
          <a:noFill/>
        </p:spPr>
        <p:txBody>
          <a:bodyPr wrap="none" rtlCol="0">
            <a:spAutoFit/>
          </a:bodyPr>
          <a:lstStyle/>
          <a:p>
            <a:pPr algn="ctr"/>
            <a:r>
              <a:rPr lang="en-US" sz="1400" b="1" dirty="0" err="1" smtClean="0"/>
              <a:t>Np</a:t>
            </a:r>
            <a:r>
              <a:rPr lang="en-US" sz="1400" b="1" dirty="0" smtClean="0"/>
              <a:t> = 2</a:t>
            </a:r>
            <a:endParaRPr lang="en-US" sz="1400" b="1" dirty="0"/>
          </a:p>
        </p:txBody>
      </p:sp>
      <p:sp>
        <p:nvSpPr>
          <p:cNvPr id="9" name="TextBox 8"/>
          <p:cNvSpPr txBox="1"/>
          <p:nvPr/>
        </p:nvSpPr>
        <p:spPr>
          <a:xfrm>
            <a:off x="4191000" y="3276600"/>
            <a:ext cx="726482" cy="307777"/>
          </a:xfrm>
          <a:prstGeom prst="rect">
            <a:avLst/>
          </a:prstGeom>
          <a:noFill/>
        </p:spPr>
        <p:txBody>
          <a:bodyPr wrap="none" rtlCol="0">
            <a:spAutoFit/>
          </a:bodyPr>
          <a:lstStyle/>
          <a:p>
            <a:pPr algn="ctr"/>
            <a:r>
              <a:rPr lang="en-US" sz="1400" b="1" dirty="0" err="1" smtClean="0"/>
              <a:t>Np</a:t>
            </a:r>
            <a:r>
              <a:rPr lang="en-US" sz="1400" b="1" dirty="0" smtClean="0"/>
              <a:t> = 4</a:t>
            </a:r>
            <a:endParaRPr lang="en-US" sz="1400" b="1" dirty="0"/>
          </a:p>
        </p:txBody>
      </p:sp>
      <p:sp>
        <p:nvSpPr>
          <p:cNvPr id="10" name="TextBox 9"/>
          <p:cNvSpPr txBox="1"/>
          <p:nvPr/>
        </p:nvSpPr>
        <p:spPr>
          <a:xfrm>
            <a:off x="5791200" y="3276600"/>
            <a:ext cx="726482" cy="307777"/>
          </a:xfrm>
          <a:prstGeom prst="rect">
            <a:avLst/>
          </a:prstGeom>
          <a:noFill/>
        </p:spPr>
        <p:txBody>
          <a:bodyPr wrap="none" rtlCol="0">
            <a:spAutoFit/>
          </a:bodyPr>
          <a:lstStyle/>
          <a:p>
            <a:pPr algn="ctr"/>
            <a:r>
              <a:rPr lang="en-US" sz="1400" b="1" dirty="0" err="1" smtClean="0"/>
              <a:t>Np</a:t>
            </a:r>
            <a:r>
              <a:rPr lang="en-US" sz="1400" b="1" dirty="0" smtClean="0"/>
              <a:t> = 8</a:t>
            </a:r>
            <a:endParaRPr lang="en-US" sz="1400" b="1" dirty="0"/>
          </a:p>
        </p:txBody>
      </p:sp>
      <p:sp>
        <p:nvSpPr>
          <p:cNvPr id="11" name="TextBox 10"/>
          <p:cNvSpPr txBox="1"/>
          <p:nvPr/>
        </p:nvSpPr>
        <p:spPr>
          <a:xfrm>
            <a:off x="7315200" y="3276600"/>
            <a:ext cx="825868" cy="307777"/>
          </a:xfrm>
          <a:prstGeom prst="rect">
            <a:avLst/>
          </a:prstGeom>
          <a:noFill/>
        </p:spPr>
        <p:txBody>
          <a:bodyPr wrap="none" rtlCol="0">
            <a:spAutoFit/>
          </a:bodyPr>
          <a:lstStyle/>
          <a:p>
            <a:pPr algn="ctr"/>
            <a:r>
              <a:rPr lang="en-US" sz="1400" b="1" dirty="0" err="1" smtClean="0"/>
              <a:t>Np</a:t>
            </a:r>
            <a:r>
              <a:rPr lang="en-US" sz="1400" b="1" dirty="0" smtClean="0"/>
              <a:t> = 16</a:t>
            </a:r>
            <a:endParaRPr lang="en-US" sz="1400" b="1" dirty="0"/>
          </a:p>
        </p:txBody>
      </p:sp>
      <p:sp>
        <p:nvSpPr>
          <p:cNvPr id="12" name="Content Placeholder 2"/>
          <p:cNvSpPr txBox="1">
            <a:spLocks/>
          </p:cNvSpPr>
          <p:nvPr/>
        </p:nvSpPr>
        <p:spPr>
          <a:xfrm>
            <a:off x="4876800" y="4267200"/>
            <a:ext cx="3886200" cy="1524000"/>
          </a:xfrm>
          <a:prstGeom prst="rect">
            <a:avLst/>
          </a:prstGeom>
          <a:solidFill>
            <a:schemeClr val="accent4">
              <a:lumMod val="20000"/>
              <a:lumOff val="80000"/>
            </a:schemeClr>
          </a:solidFill>
          <a:ln>
            <a:solidFill>
              <a:schemeClr val="tx1"/>
            </a:solidFill>
          </a:ln>
          <a:effectLst>
            <a:outerShdw blurRad="50800" dist="38100" dir="2700000" algn="tl" rotWithShape="0">
              <a:prstClr val="black">
                <a:alpha val="40000"/>
              </a:prstClr>
            </a:outerShdw>
          </a:effectLst>
        </p:spPr>
        <p:txBody>
          <a:bodyPr/>
          <a:lstStyle>
            <a:lvl1pPr marL="237744" indent="-237744" algn="l" rtl="0" eaLnBrk="1" fontAlgn="base" hangingPunct="1">
              <a:lnSpc>
                <a:spcPts val="2200"/>
              </a:lnSpc>
              <a:spcBef>
                <a:spcPts val="1200"/>
              </a:spcBef>
              <a:spcAft>
                <a:spcPct val="0"/>
              </a:spcAft>
              <a:buSzPct val="100000"/>
              <a:buFont typeface="Arial"/>
              <a:buChar char="•"/>
              <a:defRPr sz="2000" b="1">
                <a:solidFill>
                  <a:schemeClr val="tx1"/>
                </a:solidFill>
                <a:latin typeface="+mn-lt"/>
                <a:ea typeface="+mn-ea"/>
                <a:cs typeface="+mn-cs"/>
              </a:defRPr>
            </a:lvl1pPr>
            <a:lvl2pPr marL="539496" indent="-256032" algn="l" rtl="0" eaLnBrk="1" fontAlgn="base" hangingPunct="1">
              <a:lnSpc>
                <a:spcPts val="2000"/>
              </a:lnSpc>
              <a:spcBef>
                <a:spcPts val="600"/>
              </a:spcBef>
              <a:spcAft>
                <a:spcPct val="0"/>
              </a:spcAft>
              <a:buSzPct val="100000"/>
              <a:buChar char="–"/>
              <a:defRPr b="1">
                <a:solidFill>
                  <a:schemeClr val="tx1"/>
                </a:solidFill>
                <a:latin typeface="+mn-lt"/>
                <a:ea typeface="ＭＳ Ｐゴシック" pitchFamily="-110" charset="-128"/>
              </a:defRPr>
            </a:lvl2pPr>
            <a:lvl3pPr marL="758952" indent="-182880" algn="l" rtl="0" eaLnBrk="1" fontAlgn="base" hangingPunct="1">
              <a:lnSpc>
                <a:spcPts val="1800"/>
              </a:lnSpc>
              <a:spcBef>
                <a:spcPts val="600"/>
              </a:spcBef>
              <a:spcAft>
                <a:spcPct val="0"/>
              </a:spcAft>
              <a:buSzPct val="90000"/>
              <a:buFont typeface="Wingdings" charset="2"/>
              <a:buChar char="§"/>
              <a:defRPr sz="1600" b="1">
                <a:solidFill>
                  <a:schemeClr val="tx1"/>
                </a:solidFill>
                <a:latin typeface="+mn-lt"/>
                <a:ea typeface="ＭＳ Ｐゴシック" pitchFamily="-110" charset="-128"/>
              </a:defRPr>
            </a:lvl3pPr>
            <a:lvl4pPr marL="1033272" indent="0" algn="l" rtl="0" eaLnBrk="1" fontAlgn="base" hangingPunct="1">
              <a:lnSpc>
                <a:spcPts val="1600"/>
              </a:lnSpc>
              <a:spcBef>
                <a:spcPts val="600"/>
              </a:spcBef>
              <a:spcAft>
                <a:spcPct val="0"/>
              </a:spcAft>
              <a:buSzPct val="100000"/>
              <a:buFontTx/>
              <a:buNone/>
              <a:defRPr sz="1400" b="1">
                <a:solidFill>
                  <a:schemeClr val="tx1"/>
                </a:solidFill>
                <a:latin typeface="+mn-lt"/>
                <a:ea typeface="ＭＳ Ｐゴシック" pitchFamily="-110" charset="-128"/>
              </a:defRPr>
            </a:lvl4pPr>
            <a:lvl5pPr marL="1261872" indent="0" algn="l" rtl="0" eaLnBrk="1" fontAlgn="base" hangingPunct="1">
              <a:lnSpc>
                <a:spcPts val="1400"/>
              </a:lnSpc>
              <a:spcBef>
                <a:spcPts val="600"/>
              </a:spcBef>
              <a:spcAft>
                <a:spcPct val="0"/>
              </a:spcAft>
              <a:buSzPct val="85000"/>
              <a:buFontTx/>
              <a:buNone/>
              <a:defRPr sz="1200" b="1">
                <a:solidFill>
                  <a:schemeClr val="tx1"/>
                </a:solidFill>
                <a:latin typeface="+mn-lt"/>
                <a:ea typeface="ＭＳ Ｐゴシック" pitchFamily="-110" charset="-128"/>
              </a:defRPr>
            </a:lvl5pPr>
            <a:lvl6pPr marL="22860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6pPr>
            <a:lvl7pPr marL="27432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7pPr>
            <a:lvl8pPr marL="32004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8pPr>
            <a:lvl9pPr marL="36576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9pPr>
          </a:lstStyle>
          <a:p>
            <a:pPr>
              <a:lnSpc>
                <a:spcPct val="80000"/>
              </a:lnSpc>
            </a:pPr>
            <a:r>
              <a:rPr lang="en-US" sz="1800" dirty="0"/>
              <a:t>4.5 GB human </a:t>
            </a:r>
            <a:r>
              <a:rPr lang="en-US" sz="1800" dirty="0" err="1"/>
              <a:t>Fasta</a:t>
            </a:r>
            <a:r>
              <a:rPr lang="en-US" sz="1800" dirty="0"/>
              <a:t> </a:t>
            </a:r>
            <a:r>
              <a:rPr lang="en-US" sz="1800" dirty="0" smtClean="0"/>
              <a:t>file</a:t>
            </a:r>
          </a:p>
          <a:p>
            <a:pPr>
              <a:lnSpc>
                <a:spcPct val="80000"/>
              </a:lnSpc>
            </a:pPr>
            <a:r>
              <a:rPr lang="en-US" sz="1800" dirty="0" smtClean="0"/>
              <a:t>C </a:t>
            </a:r>
            <a:r>
              <a:rPr lang="en-US" sz="1800" dirty="0"/>
              <a:t>Parser took 25 </a:t>
            </a:r>
            <a:r>
              <a:rPr lang="en-US" sz="1800" dirty="0" smtClean="0"/>
              <a:t>minutes</a:t>
            </a:r>
          </a:p>
          <a:p>
            <a:pPr>
              <a:lnSpc>
                <a:spcPct val="80000"/>
              </a:lnSpc>
            </a:pPr>
            <a:r>
              <a:rPr lang="en-US" sz="1800" dirty="0" smtClean="0"/>
              <a:t>101 </a:t>
            </a:r>
            <a:r>
              <a:rPr lang="en-US" sz="1800" dirty="0"/>
              <a:t>GB of row, col </a:t>
            </a:r>
            <a:r>
              <a:rPr lang="en-US" sz="1800" dirty="0" smtClean="0"/>
              <a:t>files</a:t>
            </a:r>
          </a:p>
          <a:p>
            <a:pPr>
              <a:lnSpc>
                <a:spcPct val="80000"/>
              </a:lnSpc>
            </a:pPr>
            <a:r>
              <a:rPr lang="en-US" sz="1800" dirty="0" smtClean="0"/>
              <a:t>Database ingest time ~10 hours</a:t>
            </a:r>
            <a:endParaRPr lang="en-US" sz="1800" dirty="0"/>
          </a:p>
          <a:p>
            <a:pPr>
              <a:lnSpc>
                <a:spcPct val="80000"/>
              </a:lnSpc>
            </a:pPr>
            <a:endParaRPr lang="en-US" sz="1800" dirty="0"/>
          </a:p>
        </p:txBody>
      </p:sp>
    </p:spTree>
    <p:extLst>
      <p:ext uri="{BB962C8B-B14F-4D97-AF65-F5344CB8AC3E}">
        <p14:creationId xmlns:p14="http://schemas.microsoft.com/office/powerpoint/2010/main" val="118878140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Leveraging “Big Data” Technologies for High Speed Sequence </a:t>
            </a:r>
            <a:r>
              <a:rPr lang="en-US" dirty="0"/>
              <a:t>M</a:t>
            </a:r>
            <a:r>
              <a:rPr lang="en-US" dirty="0" smtClean="0"/>
              <a:t>atching</a:t>
            </a:r>
            <a:endParaRPr lang="en-US" dirty="0"/>
          </a:p>
        </p:txBody>
      </p:sp>
      <p:sp>
        <p:nvSpPr>
          <p:cNvPr id="3" name="Content Placeholder 2"/>
          <p:cNvSpPr>
            <a:spLocks noGrp="1"/>
          </p:cNvSpPr>
          <p:nvPr>
            <p:ph idx="1"/>
          </p:nvPr>
        </p:nvSpPr>
        <p:spPr>
          <a:xfrm>
            <a:off x="228600" y="5105400"/>
            <a:ext cx="8763000" cy="1066800"/>
          </a:xfrm>
          <a:solidFill>
            <a:schemeClr val="accent4">
              <a:lumMod val="20000"/>
              <a:lumOff val="80000"/>
            </a:schemeClr>
          </a:solidFill>
          <a:ln>
            <a:solidFill>
              <a:schemeClr val="tx1"/>
            </a:solidFill>
          </a:ln>
          <a:effectLst>
            <a:outerShdw blurRad="50800" dist="38100" dir="2700000" algn="tl" rotWithShape="0">
              <a:prstClr val="black">
                <a:alpha val="40000"/>
              </a:prstClr>
            </a:outerShdw>
          </a:effectLst>
        </p:spPr>
        <p:txBody>
          <a:bodyPr/>
          <a:lstStyle/>
          <a:p>
            <a:pPr>
              <a:lnSpc>
                <a:spcPct val="80000"/>
              </a:lnSpc>
            </a:pPr>
            <a:r>
              <a:rPr lang="en-US" sz="1800" dirty="0" smtClean="0"/>
              <a:t>High performance triple store database trades computations for lookups</a:t>
            </a:r>
          </a:p>
          <a:p>
            <a:pPr>
              <a:lnSpc>
                <a:spcPct val="80000"/>
              </a:lnSpc>
            </a:pPr>
            <a:r>
              <a:rPr lang="en-US" sz="1800" dirty="0" smtClean="0"/>
              <a:t>Used Apache </a:t>
            </a:r>
            <a:r>
              <a:rPr lang="en-US" sz="1800" dirty="0" err="1" smtClean="0"/>
              <a:t>Accumulo</a:t>
            </a:r>
            <a:r>
              <a:rPr lang="en-US" sz="1800" dirty="0" smtClean="0"/>
              <a:t> database to accelerate comparison by 100x</a:t>
            </a:r>
          </a:p>
          <a:p>
            <a:pPr>
              <a:lnSpc>
                <a:spcPct val="80000"/>
              </a:lnSpc>
            </a:pPr>
            <a:r>
              <a:rPr lang="en-US" sz="1800" dirty="0" smtClean="0"/>
              <a:t>Used Lincoln D4M software to reduce code size by 100x</a:t>
            </a:r>
            <a:endParaRPr lang="en-US" sz="1800" dirty="0"/>
          </a:p>
        </p:txBody>
      </p:sp>
      <p:grpSp>
        <p:nvGrpSpPr>
          <p:cNvPr id="10" name="Group 9"/>
          <p:cNvGrpSpPr/>
          <p:nvPr/>
        </p:nvGrpSpPr>
        <p:grpSpPr>
          <a:xfrm>
            <a:off x="1066800" y="990600"/>
            <a:ext cx="6423708" cy="4220171"/>
            <a:chOff x="1524000" y="1265487"/>
            <a:chExt cx="6423708" cy="4220171"/>
          </a:xfrm>
        </p:grpSpPr>
        <p:graphicFrame>
          <p:nvGraphicFramePr>
            <p:cNvPr id="4" name="Chart 3"/>
            <p:cNvGraphicFramePr/>
            <p:nvPr>
              <p:extLst>
                <p:ext uri="{D42A27DB-BD31-4B8C-83A1-F6EECF244321}">
                  <p14:modId xmlns:p14="http://schemas.microsoft.com/office/powerpoint/2010/main" val="771158489"/>
                </p:ext>
              </p:extLst>
            </p:nvPr>
          </p:nvGraphicFramePr>
          <p:xfrm>
            <a:off x="1524000" y="1421658"/>
            <a:ext cx="6096000" cy="4064000"/>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p:cNvSpPr/>
            <p:nvPr/>
          </p:nvSpPr>
          <p:spPr>
            <a:xfrm>
              <a:off x="3316094" y="1265487"/>
              <a:ext cx="672029" cy="369332"/>
            </a:xfrm>
            <a:prstGeom prst="rect">
              <a:avLst/>
            </a:prstGeom>
          </p:spPr>
          <p:txBody>
            <a:bodyPr wrap="none">
              <a:spAutoFit/>
            </a:bodyPr>
            <a:lstStyle/>
            <a:p>
              <a:r>
                <a:rPr lang="en-US" sz="1800" b="0" dirty="0"/>
                <a:t>D4M</a:t>
              </a:r>
              <a:endParaRPr lang="en-US" sz="1800" dirty="0"/>
            </a:p>
          </p:txBody>
        </p:sp>
        <p:sp>
          <p:nvSpPr>
            <p:cNvPr id="6" name="Rectangle 5"/>
            <p:cNvSpPr/>
            <p:nvPr/>
          </p:nvSpPr>
          <p:spPr>
            <a:xfrm>
              <a:off x="3012428" y="3772724"/>
              <a:ext cx="1369147" cy="646331"/>
            </a:xfrm>
            <a:prstGeom prst="rect">
              <a:avLst/>
            </a:prstGeom>
          </p:spPr>
          <p:txBody>
            <a:bodyPr wrap="none">
              <a:spAutoFit/>
            </a:bodyPr>
            <a:lstStyle/>
            <a:p>
              <a:pPr algn="ctr"/>
              <a:r>
                <a:rPr lang="en-US" sz="1800" b="0" dirty="0" smtClean="0"/>
                <a:t>D4M +</a:t>
              </a:r>
            </a:p>
            <a:p>
              <a:r>
                <a:rPr lang="en-US" sz="1800" b="0" dirty="0" smtClean="0"/>
                <a:t>Triple Store</a:t>
              </a:r>
              <a:endParaRPr lang="en-US" sz="1800" dirty="0"/>
            </a:p>
          </p:txBody>
        </p:sp>
        <p:sp>
          <p:nvSpPr>
            <p:cNvPr id="7" name="Rectangle 6"/>
            <p:cNvSpPr/>
            <p:nvPr/>
          </p:nvSpPr>
          <p:spPr>
            <a:xfrm>
              <a:off x="7031772" y="1652138"/>
              <a:ext cx="915936" cy="369332"/>
            </a:xfrm>
            <a:prstGeom prst="rect">
              <a:avLst/>
            </a:prstGeom>
          </p:spPr>
          <p:txBody>
            <a:bodyPr wrap="none">
              <a:spAutoFit/>
            </a:bodyPr>
            <a:lstStyle/>
            <a:p>
              <a:r>
                <a:rPr lang="en-US" sz="1800" b="0" dirty="0" smtClean="0"/>
                <a:t>BLAST</a:t>
              </a:r>
              <a:endParaRPr lang="en-US" sz="1800" dirty="0"/>
            </a:p>
          </p:txBody>
        </p:sp>
        <p:sp>
          <p:nvSpPr>
            <p:cNvPr id="8" name="Down Arrow 7"/>
            <p:cNvSpPr/>
            <p:nvPr/>
          </p:nvSpPr>
          <p:spPr bwMode="auto">
            <a:xfrm>
              <a:off x="3415322" y="2108257"/>
              <a:ext cx="530175" cy="1479479"/>
            </a:xfrm>
            <a:prstGeom prst="downArrow">
              <a:avLst/>
            </a:prstGeom>
            <a:solidFill>
              <a:schemeClr val="bg1"/>
            </a:solidFill>
            <a:ln w="12700" cap="flat" cmpd="sng" algn="ctr">
              <a:solidFill>
                <a:schemeClr val="tx1"/>
              </a:solidFill>
              <a:prstDash val="solid"/>
              <a:round/>
              <a:headEnd type="none" w="sm" len="sm"/>
              <a:tailEnd type="none" w="sm" len="sm"/>
            </a:ln>
            <a:effectLst/>
          </p:spPr>
          <p:txBody>
            <a:bodyPr vert="vert270"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106" charset="0"/>
                </a:rPr>
                <a:t>100x  faster</a:t>
              </a:r>
              <a:endParaRPr kumimoji="0" lang="en-US" sz="1600" b="0" i="0" u="none" strike="noStrike" cap="none" normalizeH="0" baseline="0" dirty="0">
                <a:ln>
                  <a:noFill/>
                </a:ln>
                <a:solidFill>
                  <a:schemeClr val="tx1"/>
                </a:solidFill>
                <a:effectLst/>
                <a:latin typeface="Arial" pitchFamily="-106" charset="0"/>
              </a:endParaRPr>
            </a:p>
          </p:txBody>
        </p:sp>
        <p:sp>
          <p:nvSpPr>
            <p:cNvPr id="9" name="Down Arrow 8"/>
            <p:cNvSpPr/>
            <p:nvPr/>
          </p:nvSpPr>
          <p:spPr bwMode="auto">
            <a:xfrm rot="5400000">
              <a:off x="4936316" y="1188035"/>
              <a:ext cx="530175" cy="1479479"/>
            </a:xfrm>
            <a:prstGeom prst="downArrow">
              <a:avLst/>
            </a:prstGeom>
            <a:solidFill>
              <a:schemeClr val="bg1"/>
            </a:solidFill>
            <a:ln w="12700" cap="flat" cmpd="sng" algn="ctr">
              <a:solidFill>
                <a:schemeClr val="tx1"/>
              </a:solidFill>
              <a:prstDash val="solid"/>
              <a:round/>
              <a:headEnd type="none" w="sm" len="sm"/>
              <a:tailEnd type="none" w="sm" len="sm"/>
            </a:ln>
            <a:effectLst/>
          </p:spPr>
          <p:txBody>
            <a:bodyPr vert="vert270"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106" charset="0"/>
                </a:rPr>
                <a:t>100x  smaller</a:t>
              </a:r>
              <a:endParaRPr kumimoji="0" lang="en-US" sz="1600" b="0" i="0" u="none" strike="noStrike" cap="none" normalizeH="0" baseline="0" dirty="0">
                <a:ln>
                  <a:noFill/>
                </a:ln>
                <a:solidFill>
                  <a:schemeClr val="tx1"/>
                </a:solidFill>
                <a:effectLst/>
                <a:latin typeface="Arial" pitchFamily="-106" charset="0"/>
              </a:endParaRPr>
            </a:p>
          </p:txBody>
        </p:sp>
      </p:grpSp>
    </p:spTree>
    <p:extLst>
      <p:ext uri="{BB962C8B-B14F-4D97-AF65-F5344CB8AC3E}">
        <p14:creationId xmlns:p14="http://schemas.microsoft.com/office/powerpoint/2010/main" val="96794256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3"/>
          <p:cNvSpPr>
            <a:spLocks noGrp="1" noChangeArrowheads="1"/>
          </p:cNvSpPr>
          <p:nvPr>
            <p:ph idx="1"/>
          </p:nvPr>
        </p:nvSpPr>
        <p:spPr>
          <a:xfrm>
            <a:off x="436858" y="1642621"/>
            <a:ext cx="8286160" cy="4648200"/>
          </a:xfrm>
        </p:spPr>
        <p:txBody>
          <a:bodyPr/>
          <a:lstStyle/>
          <a:p>
            <a:pPr marL="227013" indent="-227013" eaLnBrk="1" hangingPunct="1"/>
            <a:r>
              <a:rPr lang="en-US" dirty="0" smtClean="0">
                <a:latin typeface="Arial" charset="0"/>
                <a:ea typeface="ＭＳ Ｐゴシック" charset="0"/>
                <a:cs typeface="ＭＳ Ｐゴシック" charset="0"/>
              </a:rPr>
              <a:t>Big data is found across a wide range of areas</a:t>
            </a:r>
          </a:p>
          <a:p>
            <a:pPr marL="687388" lvl="1" indent="-225425" eaLnBrk="1" hangingPunct="1"/>
            <a:r>
              <a:rPr lang="en-US" dirty="0" smtClean="0">
                <a:latin typeface="Arial" charset="0"/>
                <a:ea typeface="ＭＳ Ｐゴシック" charset="0"/>
              </a:rPr>
              <a:t>Document analysis</a:t>
            </a:r>
            <a:endParaRPr lang="en-US" dirty="0">
              <a:latin typeface="Arial" charset="0"/>
              <a:ea typeface="ＭＳ Ｐゴシック" charset="0"/>
            </a:endParaRPr>
          </a:p>
          <a:p>
            <a:pPr marL="687388" lvl="1" indent="-225425" eaLnBrk="1" hangingPunct="1"/>
            <a:r>
              <a:rPr lang="en-US" dirty="0" smtClean="0">
                <a:latin typeface="Arial" charset="0"/>
                <a:ea typeface="ＭＳ Ｐゴシック" charset="0"/>
              </a:rPr>
              <a:t>Computer network  analysis</a:t>
            </a:r>
            <a:endParaRPr lang="en-US" dirty="0">
              <a:latin typeface="Arial" charset="0"/>
              <a:ea typeface="ＭＳ Ｐゴシック" charset="0"/>
            </a:endParaRPr>
          </a:p>
          <a:p>
            <a:pPr marL="687388" lvl="1" indent="-225425" eaLnBrk="1" hangingPunct="1"/>
            <a:r>
              <a:rPr lang="en-US" dirty="0" smtClean="0">
                <a:latin typeface="Arial" charset="0"/>
                <a:ea typeface="ＭＳ Ｐゴシック" charset="0"/>
              </a:rPr>
              <a:t>DNA Sequencing</a:t>
            </a:r>
            <a:endParaRPr lang="en-US" dirty="0">
              <a:latin typeface="Arial" charset="0"/>
              <a:ea typeface="ＭＳ Ｐゴシック" charset="0"/>
            </a:endParaRPr>
          </a:p>
          <a:p>
            <a:pPr marL="227013" indent="-227013" eaLnBrk="1" hangingPunct="1"/>
            <a:endParaRPr lang="en-US" dirty="0" smtClean="0">
              <a:latin typeface="Arial" charset="0"/>
              <a:ea typeface="ＭＳ Ｐゴシック" charset="0"/>
              <a:cs typeface="ＭＳ Ｐゴシック" charset="0"/>
            </a:endParaRPr>
          </a:p>
          <a:p>
            <a:pPr marL="227013" indent="-227013" eaLnBrk="1" hangingPunct="1"/>
            <a:r>
              <a:rPr lang="en-US" dirty="0" smtClean="0">
                <a:latin typeface="Arial" charset="0"/>
                <a:ea typeface="ＭＳ Ｐゴシック" charset="0"/>
                <a:cs typeface="ＭＳ Ｐゴシック" charset="0"/>
              </a:rPr>
              <a:t>Currently there is a gap in big data analysis tools for algorithm developers</a:t>
            </a:r>
          </a:p>
          <a:p>
            <a:pPr marL="0" indent="0" eaLnBrk="1" hangingPunct="1">
              <a:buNone/>
            </a:pPr>
            <a:endParaRPr lang="en-US" dirty="0">
              <a:latin typeface="Arial" charset="0"/>
              <a:ea typeface="ＭＳ Ｐゴシック" charset="0"/>
              <a:cs typeface="ＭＳ Ｐゴシック" charset="0"/>
            </a:endParaRPr>
          </a:p>
          <a:p>
            <a:pPr marL="227013" indent="-227013" eaLnBrk="1" hangingPunct="1"/>
            <a:r>
              <a:rPr lang="en-US" dirty="0" smtClean="0">
                <a:latin typeface="Arial" charset="0"/>
                <a:ea typeface="ＭＳ Ｐゴシック" charset="0"/>
                <a:cs typeface="ＭＳ Ｐゴシック" charset="0"/>
              </a:rPr>
              <a:t>D4M fills this gap by providing algorithm developers </a:t>
            </a:r>
            <a:r>
              <a:rPr lang="en-US" dirty="0" err="1" smtClean="0">
                <a:latin typeface="Arial" charset="0"/>
                <a:ea typeface="ＭＳ Ｐゴシック" charset="0"/>
                <a:cs typeface="ＭＳ Ｐゴシック" charset="0"/>
              </a:rPr>
              <a:t>composable</a:t>
            </a:r>
            <a:r>
              <a:rPr lang="en-US" dirty="0" smtClean="0">
                <a:latin typeface="Arial" charset="0"/>
                <a:ea typeface="ＭＳ Ｐゴシック" charset="0"/>
                <a:cs typeface="ＭＳ Ｐゴシック" charset="0"/>
              </a:rPr>
              <a:t> </a:t>
            </a:r>
            <a:r>
              <a:rPr lang="en-US" dirty="0">
                <a:latin typeface="Arial" charset="0"/>
                <a:ea typeface="ＭＳ Ｐゴシック" charset="0"/>
                <a:cs typeface="ＭＳ Ｐゴシック" charset="0"/>
              </a:rPr>
              <a:t>associative arrays </a:t>
            </a:r>
            <a:r>
              <a:rPr lang="en-US" dirty="0" smtClean="0">
                <a:latin typeface="Arial" charset="0"/>
                <a:ea typeface="ＭＳ Ｐゴシック" charset="0"/>
                <a:cs typeface="ＭＳ Ｐゴシック" charset="0"/>
              </a:rPr>
              <a:t>that admit linear </a:t>
            </a:r>
            <a:r>
              <a:rPr lang="en-US" dirty="0">
                <a:latin typeface="Arial" charset="0"/>
                <a:ea typeface="ＭＳ Ｐゴシック" charset="0"/>
                <a:cs typeface="ＭＳ Ｐゴシック" charset="0"/>
              </a:rPr>
              <a:t>algebraic </a:t>
            </a:r>
            <a:r>
              <a:rPr lang="en-US" dirty="0" smtClean="0">
                <a:latin typeface="Arial" charset="0"/>
                <a:ea typeface="ＭＳ Ｐゴシック" charset="0"/>
                <a:cs typeface="ＭＳ Ｐゴシック" charset="0"/>
              </a:rPr>
              <a:t>manipulation</a:t>
            </a:r>
            <a:endParaRPr lang="en-US" dirty="0">
              <a:latin typeface="Arial" charset="0"/>
              <a:ea typeface="ＭＳ Ｐゴシック" charset="0"/>
              <a:cs typeface="ＭＳ Ｐゴシック" charset="0"/>
            </a:endParaRPr>
          </a:p>
        </p:txBody>
      </p:sp>
      <p:sp>
        <p:nvSpPr>
          <p:cNvPr id="71681" name="Rectangle 2"/>
          <p:cNvSpPr>
            <a:spLocks noGrp="1" noChangeArrowheads="1"/>
          </p:cNvSpPr>
          <p:nvPr>
            <p:ph type="title"/>
          </p:nvPr>
        </p:nvSpPr>
        <p:spPr/>
        <p:txBody>
          <a:bodyPr/>
          <a:lstStyle/>
          <a:p>
            <a:pPr eaLnBrk="1" hangingPunct="1"/>
            <a:r>
              <a:rPr lang="en-US">
                <a:latin typeface="Arial" charset="0"/>
                <a:ea typeface="ＭＳ Ｐゴシック" charset="0"/>
                <a:cs typeface="ＭＳ Ｐゴシック" charset="0"/>
              </a:rPr>
              <a:t>Summary</a:t>
            </a:r>
          </a:p>
        </p:txBody>
      </p:sp>
    </p:spTree>
    <p:extLst>
      <p:ext uri="{BB962C8B-B14F-4D97-AF65-F5344CB8AC3E}">
        <p14:creationId xmlns:p14="http://schemas.microsoft.com/office/powerpoint/2010/main" val="4679266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264820" y="1831218"/>
            <a:ext cx="6614361" cy="4084293"/>
          </a:xfrm>
          <a:prstGeom prst="rect">
            <a:avLst/>
          </a:prstGeom>
        </p:spPr>
        <p:txBody>
          <a:bodyPr lIns="82058" tIns="41029" rIns="82058" bIns="41029"/>
          <a:lstStyle/>
          <a:p>
            <a:r>
              <a:rPr lang="en-US" dirty="0" smtClean="0"/>
              <a:t>Example Code</a:t>
            </a:r>
          </a:p>
          <a:p>
            <a:pPr lvl="1"/>
            <a:r>
              <a:rPr lang="en-US" dirty="0"/>
              <a:t>d</a:t>
            </a:r>
            <a:r>
              <a:rPr lang="en-US" dirty="0" smtClean="0"/>
              <a:t>4m_api</a:t>
            </a:r>
            <a:r>
              <a:rPr lang="en-US" dirty="0" smtClean="0"/>
              <a:t>/examples</a:t>
            </a:r>
            <a:r>
              <a:rPr lang="en-US" dirty="0" smtClean="0"/>
              <a:t>/2Apps/4BioBlast</a:t>
            </a:r>
          </a:p>
          <a:p>
            <a:endParaRPr lang="en-US" dirty="0" smtClean="0"/>
          </a:p>
          <a:p>
            <a:r>
              <a:rPr lang="en-US" dirty="0" smtClean="0"/>
              <a:t>Assignment</a:t>
            </a:r>
          </a:p>
          <a:p>
            <a:pPr lvl="1"/>
            <a:r>
              <a:rPr lang="en-US" dirty="0" smtClean="0"/>
              <a:t>None</a:t>
            </a:r>
            <a:endParaRPr lang="en-US" dirty="0"/>
          </a:p>
        </p:txBody>
      </p:sp>
      <p:sp>
        <p:nvSpPr>
          <p:cNvPr id="2" name="Title 1"/>
          <p:cNvSpPr>
            <a:spLocks noGrp="1"/>
          </p:cNvSpPr>
          <p:nvPr>
            <p:ph type="title"/>
          </p:nvPr>
        </p:nvSpPr>
        <p:spPr/>
        <p:txBody>
          <a:bodyPr/>
          <a:lstStyle/>
          <a:p>
            <a:r>
              <a:rPr lang="en-US" smtClean="0"/>
              <a:t>Example Code &amp; Assignment</a:t>
            </a:r>
            <a:endParaRPr lang="en-US" dirty="0"/>
          </a:p>
        </p:txBody>
      </p:sp>
    </p:spTree>
    <p:extLst>
      <p:ext uri="{BB962C8B-B14F-4D97-AF65-F5344CB8AC3E}">
        <p14:creationId xmlns:p14="http://schemas.microsoft.com/office/powerpoint/2010/main" val="403427150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250" y="152400"/>
            <a:ext cx="8782050" cy="816989"/>
          </a:xfrm>
        </p:spPr>
        <p:txBody>
          <a:bodyPr/>
          <a:lstStyle/>
          <a:p>
            <a:r>
              <a:rPr lang="en-US" dirty="0" smtClean="0"/>
              <a:t>Relative Cost per DNA Sequence</a:t>
            </a:r>
            <a:endParaRPr lang="en-US" dirty="0"/>
          </a:p>
        </p:txBody>
      </p:sp>
      <p:sp>
        <p:nvSpPr>
          <p:cNvPr id="131" name="TextBox 130"/>
          <p:cNvSpPr txBox="1"/>
          <p:nvPr/>
        </p:nvSpPr>
        <p:spPr>
          <a:xfrm>
            <a:off x="1440120" y="6380202"/>
            <a:ext cx="5417880" cy="553998"/>
          </a:xfrm>
          <a:prstGeom prst="rect">
            <a:avLst/>
          </a:prstGeom>
          <a:noFill/>
        </p:spPr>
        <p:txBody>
          <a:bodyPr wrap="square" rtlCol="0">
            <a:spAutoFit/>
          </a:bodyPr>
          <a:lstStyle/>
          <a:p>
            <a:r>
              <a:rPr lang="en-US" sz="1000" dirty="0" smtClean="0">
                <a:solidFill>
                  <a:srgbClr val="000000"/>
                </a:solidFill>
              </a:rPr>
              <a:t>Wetterstrand KA. DNA Sequencing Costs: Data from the NHGRI Large-Scale Genome Sequencing Program Available at: www.genome.gov/sequencingcosts. Accessed 03/08/2012</a:t>
            </a:r>
            <a:endParaRPr lang="en-US" sz="1000" b="1" dirty="0">
              <a:solidFill>
                <a:srgbClr val="000000"/>
              </a:solidFill>
            </a:endParaRPr>
          </a:p>
        </p:txBody>
      </p:sp>
      <p:grpSp>
        <p:nvGrpSpPr>
          <p:cNvPr id="4" name="Group 3"/>
          <p:cNvGrpSpPr/>
          <p:nvPr/>
        </p:nvGrpSpPr>
        <p:grpSpPr>
          <a:xfrm>
            <a:off x="381000" y="1098995"/>
            <a:ext cx="8458200" cy="4997005"/>
            <a:chOff x="702019" y="1850571"/>
            <a:chExt cx="5466552" cy="3229575"/>
          </a:xfrm>
        </p:grpSpPr>
        <p:pic>
          <p:nvPicPr>
            <p:cNvPr id="11" name="Picture 2"/>
            <p:cNvPicPr>
              <a:picLocks noChangeAspect="1" noChangeArrowheads="1"/>
            </p:cNvPicPr>
            <p:nvPr/>
          </p:nvPicPr>
          <p:blipFill rotWithShape="1">
            <a:blip r:embed="rId3" cstate="print"/>
            <a:srcRect l="8200" t="15336" r="1939" b="13878"/>
            <a:stretch/>
          </p:blipFill>
          <p:spPr bwMode="auto">
            <a:xfrm>
              <a:off x="702019" y="1850571"/>
              <a:ext cx="5466552" cy="3229575"/>
            </a:xfrm>
            <a:prstGeom prst="rect">
              <a:avLst/>
            </a:prstGeom>
            <a:noFill/>
            <a:ln w="9525">
              <a:noFill/>
              <a:miter lim="800000"/>
              <a:headEnd/>
              <a:tailEnd/>
            </a:ln>
          </p:spPr>
        </p:pic>
        <p:pic>
          <p:nvPicPr>
            <p:cNvPr id="15" name="Picture 2"/>
            <p:cNvPicPr>
              <a:picLocks noChangeAspect="1" noChangeArrowheads="1"/>
            </p:cNvPicPr>
            <p:nvPr/>
          </p:nvPicPr>
          <p:blipFill rotWithShape="1">
            <a:blip r:embed="rId4" cstate="print"/>
            <a:srcRect t="28217" r="54784" b="66"/>
            <a:stretch/>
          </p:blipFill>
          <p:spPr bwMode="auto">
            <a:xfrm>
              <a:off x="824315" y="2960174"/>
              <a:ext cx="2378822" cy="1985861"/>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sp>
          <p:nvSpPr>
            <p:cNvPr id="16" name="Rectangle 15"/>
            <p:cNvSpPr/>
            <p:nvPr/>
          </p:nvSpPr>
          <p:spPr>
            <a:xfrm>
              <a:off x="800515" y="4636912"/>
              <a:ext cx="2512447" cy="218808"/>
            </a:xfrm>
            <a:prstGeom prst="rect">
              <a:avLst/>
            </a:prstGeom>
          </p:spPr>
          <p:txBody>
            <a:bodyPr wrap="square">
              <a:spAutoFit/>
            </a:bodyPr>
            <a:lstStyle/>
            <a:p>
              <a:pPr marL="342900" lvl="0" indent="-342900" algn="ctr">
                <a:defRPr/>
              </a:pPr>
              <a:r>
                <a:rPr lang="en-US" sz="1600" b="0" kern="0" dirty="0" smtClean="0">
                  <a:latin typeface="Arial" pitchFamily="34" charset="0"/>
                  <a:cs typeface="Arial" pitchFamily="34" charset="0"/>
                </a:rPr>
                <a:t>High Volume Sequencer</a:t>
              </a:r>
              <a:endParaRPr lang="en-US" sz="1600" b="0" kern="0" dirty="0">
                <a:latin typeface="Arial" pitchFamily="34" charset="0"/>
                <a:cs typeface="Arial" pitchFamily="34" charset="0"/>
              </a:endParaRPr>
            </a:p>
          </p:txBody>
        </p:sp>
        <p:sp>
          <p:nvSpPr>
            <p:cNvPr id="3" name="Rectangle 2"/>
            <p:cNvSpPr/>
            <p:nvPr/>
          </p:nvSpPr>
          <p:spPr>
            <a:xfrm>
              <a:off x="1637735" y="2774991"/>
              <a:ext cx="755129" cy="258592"/>
            </a:xfrm>
            <a:prstGeom prst="rect">
              <a:avLst/>
            </a:prstGeom>
            <a:solidFill>
              <a:srgbClr val="FFFFFF"/>
            </a:solidFill>
          </p:spPr>
          <p:txBody>
            <a:bodyPr wrap="none">
              <a:spAutoFit/>
            </a:bodyPr>
            <a:lstStyle/>
            <a:p>
              <a:r>
                <a:rPr lang="en-US" sz="2000" b="0" dirty="0" smtClean="0"/>
                <a:t>Big Data</a:t>
              </a:r>
              <a:endParaRPr lang="en-US" sz="2000" dirty="0"/>
            </a:p>
          </p:txBody>
        </p:sp>
        <p:pic>
          <p:nvPicPr>
            <p:cNvPr id="17" name="Picture 16"/>
            <p:cNvPicPr>
              <a:picLocks noChangeAspect="1" noChangeArrowheads="1"/>
            </p:cNvPicPr>
            <p:nvPr/>
          </p:nvPicPr>
          <p:blipFill>
            <a:blip r:embed="rId5" cstate="print"/>
            <a:srcRect l="16730" t="18757" r="34119" b="12249"/>
            <a:stretch>
              <a:fillRect/>
            </a:stretch>
          </p:blipFill>
          <p:spPr bwMode="auto">
            <a:xfrm>
              <a:off x="3433769" y="3971754"/>
              <a:ext cx="1133475" cy="964074"/>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sp>
          <p:nvSpPr>
            <p:cNvPr id="19" name="Rectangle 18"/>
            <p:cNvSpPr/>
            <p:nvPr/>
          </p:nvSpPr>
          <p:spPr>
            <a:xfrm>
              <a:off x="3268402" y="3825617"/>
              <a:ext cx="1453866" cy="258592"/>
            </a:xfrm>
            <a:prstGeom prst="rect">
              <a:avLst/>
            </a:prstGeom>
            <a:solidFill>
              <a:srgbClr val="FFFFFF"/>
            </a:solidFill>
          </p:spPr>
          <p:txBody>
            <a:bodyPr wrap="square">
              <a:spAutoFit/>
            </a:bodyPr>
            <a:lstStyle/>
            <a:p>
              <a:pPr algn="ctr"/>
              <a:r>
                <a:rPr lang="en-US" sz="2000" b="0" dirty="0" smtClean="0"/>
                <a:t>Energy Efficient</a:t>
              </a:r>
              <a:endParaRPr lang="en-US" sz="2000" b="0" dirty="0"/>
            </a:p>
          </p:txBody>
        </p:sp>
        <p:sp>
          <p:nvSpPr>
            <p:cNvPr id="20" name="Rectangle 19"/>
            <p:cNvSpPr/>
            <p:nvPr/>
          </p:nvSpPr>
          <p:spPr>
            <a:xfrm>
              <a:off x="3390379" y="4538416"/>
              <a:ext cx="956008" cy="377942"/>
            </a:xfrm>
            <a:prstGeom prst="rect">
              <a:avLst/>
            </a:prstGeom>
          </p:spPr>
          <p:txBody>
            <a:bodyPr wrap="square">
              <a:spAutoFit/>
            </a:bodyPr>
            <a:lstStyle/>
            <a:p>
              <a:pPr marL="342900" lvl="0" indent="-342900">
                <a:defRPr/>
              </a:pPr>
              <a:r>
                <a:rPr lang="en-US" sz="1600" b="0" kern="0" dirty="0" smtClean="0">
                  <a:latin typeface="Arial" pitchFamily="34" charset="0"/>
                  <a:cs typeface="Arial" pitchFamily="34" charset="0"/>
                </a:rPr>
                <a:t>Portable</a:t>
              </a:r>
            </a:p>
            <a:p>
              <a:pPr marL="342900" lvl="0" indent="-342900">
                <a:defRPr/>
              </a:pPr>
              <a:r>
                <a:rPr lang="en-US" sz="1600" kern="0" dirty="0" smtClean="0">
                  <a:latin typeface="Arial" pitchFamily="34" charset="0"/>
                  <a:cs typeface="Arial" pitchFamily="34" charset="0"/>
                </a:rPr>
                <a:t>Sequencer</a:t>
              </a:r>
              <a:endParaRPr lang="en-US" sz="1600" b="0" kern="0" dirty="0">
                <a:latin typeface="Arial" pitchFamily="34" charset="0"/>
                <a:cs typeface="Arial" pitchFamily="34" charset="0"/>
              </a:endParaRPr>
            </a:p>
          </p:txBody>
        </p:sp>
      </p:grpSp>
    </p:spTree>
    <p:extLst>
      <p:ext uri="{BB962C8B-B14F-4D97-AF65-F5344CB8AC3E}">
        <p14:creationId xmlns:p14="http://schemas.microsoft.com/office/powerpoint/2010/main" val="30706465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rotWithShape="1">
          <a:blip r:embed="rId3" cstate="print"/>
          <a:srcRect l="16089" t="21528" r="26548" b="23795"/>
          <a:stretch/>
        </p:blipFill>
        <p:spPr bwMode="auto">
          <a:xfrm>
            <a:off x="520095" y="1078111"/>
            <a:ext cx="7644192" cy="4098651"/>
          </a:xfrm>
          <a:prstGeom prst="rect">
            <a:avLst/>
          </a:prstGeom>
          <a:noFill/>
          <a:ln w="9525">
            <a:noFill/>
            <a:miter lim="800000"/>
            <a:headEnd/>
            <a:tailEnd/>
          </a:ln>
        </p:spPr>
      </p:pic>
      <p:sp>
        <p:nvSpPr>
          <p:cNvPr id="25" name="Title 24"/>
          <p:cNvSpPr>
            <a:spLocks noGrp="1"/>
          </p:cNvSpPr>
          <p:nvPr>
            <p:ph type="title"/>
          </p:nvPr>
        </p:nvSpPr>
        <p:spPr>
          <a:xfrm>
            <a:off x="920419" y="228596"/>
            <a:ext cx="7661606" cy="619129"/>
          </a:xfrm>
          <a:noFill/>
          <a:ln w="9525">
            <a:noFill/>
            <a:miter lim="800000"/>
            <a:headEnd/>
            <a:tailEnd/>
          </a:ln>
        </p:spPr>
        <p:txBody>
          <a:bodyPr vert="horz" wrap="square" lIns="0" tIns="0" rIns="0" bIns="0" numCol="1" anchor="t" anchorCtr="0" compatLnSpc="1">
            <a:prstTxWarp prst="textNoShape">
              <a:avLst/>
            </a:prstTxWarp>
          </a:bodyPr>
          <a:lstStyle/>
          <a:p>
            <a:pPr>
              <a:lnSpc>
                <a:spcPts val="3000"/>
              </a:lnSpc>
            </a:pPr>
            <a:r>
              <a:rPr lang="en-US" dirty="0" smtClean="0"/>
              <a:t>Example Disease Outbreak</a:t>
            </a:r>
          </a:p>
        </p:txBody>
      </p:sp>
      <p:sp>
        <p:nvSpPr>
          <p:cNvPr id="7" name="Rectangle 6"/>
          <p:cNvSpPr/>
          <p:nvPr/>
        </p:nvSpPr>
        <p:spPr>
          <a:xfrm>
            <a:off x="1819384" y="591811"/>
            <a:ext cx="6105416" cy="400110"/>
          </a:xfrm>
          <a:prstGeom prst="rect">
            <a:avLst/>
          </a:prstGeom>
        </p:spPr>
        <p:txBody>
          <a:bodyPr wrap="square">
            <a:spAutoFit/>
          </a:bodyPr>
          <a:lstStyle/>
          <a:p>
            <a:r>
              <a:rPr lang="en-US" sz="2000" b="0" dirty="0" smtClean="0">
                <a:solidFill>
                  <a:srgbClr val="0070C0"/>
                </a:solidFill>
              </a:rPr>
              <a:t>May-July 2011 - Virulent </a:t>
            </a:r>
            <a:r>
              <a:rPr lang="en-US" sz="2000" b="0" i="1" dirty="0" smtClean="0">
                <a:solidFill>
                  <a:srgbClr val="0070C0"/>
                </a:solidFill>
              </a:rPr>
              <a:t>E. Coli </a:t>
            </a:r>
            <a:r>
              <a:rPr lang="en-US" sz="2000" b="0" dirty="0" smtClean="0">
                <a:solidFill>
                  <a:srgbClr val="0070C0"/>
                </a:solidFill>
              </a:rPr>
              <a:t>Outbreak Germany </a:t>
            </a:r>
            <a:endParaRPr lang="en-US" sz="2000" b="0" dirty="0">
              <a:solidFill>
                <a:srgbClr val="0070C0"/>
              </a:solidFill>
            </a:endParaRPr>
          </a:p>
        </p:txBody>
      </p:sp>
      <p:sp>
        <p:nvSpPr>
          <p:cNvPr id="12" name="TextBox 11"/>
          <p:cNvSpPr txBox="1"/>
          <p:nvPr/>
        </p:nvSpPr>
        <p:spPr>
          <a:xfrm>
            <a:off x="292815" y="5900619"/>
            <a:ext cx="8382000" cy="338554"/>
          </a:xfrm>
          <a:prstGeom prst="rect">
            <a:avLst/>
          </a:prstGeom>
          <a:solidFill>
            <a:schemeClr val="accent4">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1600" b="1" dirty="0" smtClean="0">
                <a:latin typeface="+mj-lt"/>
              </a:rPr>
              <a:t>Sequencing and crowd source analysis showed promising potential -&gt; Still too slow</a:t>
            </a:r>
            <a:endParaRPr lang="en-US" sz="1600" b="1" dirty="0">
              <a:latin typeface="+mj-lt"/>
            </a:endParaRPr>
          </a:p>
        </p:txBody>
      </p:sp>
      <p:sp>
        <p:nvSpPr>
          <p:cNvPr id="13" name="TextBox 12"/>
          <p:cNvSpPr txBox="1"/>
          <p:nvPr/>
        </p:nvSpPr>
        <p:spPr>
          <a:xfrm>
            <a:off x="239028" y="5373670"/>
            <a:ext cx="8203801" cy="523220"/>
          </a:xfrm>
          <a:prstGeom prst="rect">
            <a:avLst/>
          </a:prstGeom>
          <a:noFill/>
        </p:spPr>
        <p:txBody>
          <a:bodyPr wrap="none" rtlCol="0">
            <a:spAutoFit/>
          </a:bodyPr>
          <a:lstStyle/>
          <a:p>
            <a:r>
              <a:rPr lang="en-US" sz="1400" b="0" dirty="0" smtClean="0"/>
              <a:t>Conclusions: Identification of E. Coli source too late to have substantial impact on illnesses</a:t>
            </a:r>
          </a:p>
          <a:p>
            <a:r>
              <a:rPr lang="en-US" sz="1400" b="0" dirty="0" smtClean="0"/>
              <a:t>	      Publishing sequence data allowed for broad community to fully characterize pathogen </a:t>
            </a:r>
            <a:endParaRPr lang="en-US" sz="1400" b="0" dirty="0"/>
          </a:p>
        </p:txBody>
      </p:sp>
      <p:sp>
        <p:nvSpPr>
          <p:cNvPr id="15" name="Rectangular Callout 14"/>
          <p:cNvSpPr/>
          <p:nvPr/>
        </p:nvSpPr>
        <p:spPr>
          <a:xfrm>
            <a:off x="4198620" y="2491740"/>
            <a:ext cx="1074420" cy="609600"/>
          </a:xfrm>
          <a:prstGeom prst="wedgeRectCallout">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dirty="0" smtClean="0">
                <a:solidFill>
                  <a:schemeClr val="tx1"/>
                </a:solidFill>
              </a:rPr>
              <a:t>DNA</a:t>
            </a:r>
          </a:p>
          <a:p>
            <a:pPr algn="ctr"/>
            <a:r>
              <a:rPr lang="en-US" sz="1400" b="0" dirty="0" smtClean="0">
                <a:solidFill>
                  <a:schemeClr val="tx1"/>
                </a:solidFill>
              </a:rPr>
              <a:t>Sequence</a:t>
            </a:r>
          </a:p>
          <a:p>
            <a:pPr algn="ctr"/>
            <a:r>
              <a:rPr lang="en-US" sz="1400" b="0" dirty="0" smtClean="0">
                <a:solidFill>
                  <a:schemeClr val="tx1"/>
                </a:solidFill>
              </a:rPr>
              <a:t>released</a:t>
            </a:r>
          </a:p>
        </p:txBody>
      </p:sp>
      <p:sp>
        <p:nvSpPr>
          <p:cNvPr id="19" name="Rectangular Callout 18"/>
          <p:cNvSpPr/>
          <p:nvPr/>
        </p:nvSpPr>
        <p:spPr>
          <a:xfrm>
            <a:off x="3048000" y="990600"/>
            <a:ext cx="1074420" cy="609600"/>
          </a:xfrm>
          <a:prstGeom prst="wedgeRectCallout">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dirty="0" smtClean="0">
                <a:solidFill>
                  <a:schemeClr val="tx1"/>
                </a:solidFill>
              </a:rPr>
              <a:t>Outbreak</a:t>
            </a:r>
          </a:p>
          <a:p>
            <a:pPr algn="ctr"/>
            <a:r>
              <a:rPr lang="en-US" sz="1400" b="0" dirty="0" smtClean="0">
                <a:solidFill>
                  <a:schemeClr val="tx1"/>
                </a:solidFill>
              </a:rPr>
              <a:t>identified</a:t>
            </a:r>
          </a:p>
        </p:txBody>
      </p:sp>
      <p:sp>
        <p:nvSpPr>
          <p:cNvPr id="20" name="Rectangular Callout 19"/>
          <p:cNvSpPr/>
          <p:nvPr/>
        </p:nvSpPr>
        <p:spPr>
          <a:xfrm>
            <a:off x="3589020" y="1645920"/>
            <a:ext cx="1203960" cy="609600"/>
          </a:xfrm>
          <a:prstGeom prst="wedgeRectCallout">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dirty="0" smtClean="0">
                <a:solidFill>
                  <a:schemeClr val="tx1"/>
                </a:solidFill>
              </a:rPr>
              <a:t>Spanish</a:t>
            </a:r>
          </a:p>
          <a:p>
            <a:pPr algn="ctr"/>
            <a:r>
              <a:rPr lang="en-US" sz="1400" b="0" dirty="0" smtClean="0">
                <a:solidFill>
                  <a:schemeClr val="tx1"/>
                </a:solidFill>
              </a:rPr>
              <a:t>Cucumbers</a:t>
            </a:r>
          </a:p>
          <a:p>
            <a:pPr algn="ctr"/>
            <a:r>
              <a:rPr lang="en-US" sz="1400" b="0" dirty="0" smtClean="0">
                <a:solidFill>
                  <a:schemeClr val="tx1"/>
                </a:solidFill>
              </a:rPr>
              <a:t>implicated</a:t>
            </a:r>
          </a:p>
        </p:txBody>
      </p:sp>
      <p:sp>
        <p:nvSpPr>
          <p:cNvPr id="21" name="Rectangular Callout 20"/>
          <p:cNvSpPr/>
          <p:nvPr/>
        </p:nvSpPr>
        <p:spPr>
          <a:xfrm>
            <a:off x="5120640" y="3124200"/>
            <a:ext cx="1203960" cy="609600"/>
          </a:xfrm>
          <a:prstGeom prst="wedgeRectCallout">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dirty="0" smtClean="0">
                <a:solidFill>
                  <a:schemeClr val="tx1"/>
                </a:solidFill>
              </a:rPr>
              <a:t>Sprouts</a:t>
            </a:r>
          </a:p>
          <a:p>
            <a:pPr algn="ctr"/>
            <a:r>
              <a:rPr lang="en-US" sz="1400" b="0" dirty="0" smtClean="0">
                <a:solidFill>
                  <a:schemeClr val="tx1"/>
                </a:solidFill>
              </a:rPr>
              <a:t>Identified</a:t>
            </a:r>
          </a:p>
        </p:txBody>
      </p:sp>
      <p:sp>
        <p:nvSpPr>
          <p:cNvPr id="28" name="Freeform 27"/>
          <p:cNvSpPr/>
          <p:nvPr/>
        </p:nvSpPr>
        <p:spPr>
          <a:xfrm>
            <a:off x="3310319" y="4199142"/>
            <a:ext cx="4514651" cy="494371"/>
          </a:xfrm>
          <a:custGeom>
            <a:avLst/>
            <a:gdLst>
              <a:gd name="connsiteX0" fmla="*/ 0 w 4514651"/>
              <a:gd name="connsiteY0" fmla="*/ 493840 h 494371"/>
              <a:gd name="connsiteX1" fmla="*/ 340909 w 4514651"/>
              <a:gd name="connsiteY1" fmla="*/ 468351 h 494371"/>
              <a:gd name="connsiteX2" fmla="*/ 1029098 w 4514651"/>
              <a:gd name="connsiteY2" fmla="*/ 337723 h 494371"/>
              <a:gd name="connsiteX3" fmla="*/ 1373193 w 4514651"/>
              <a:gd name="connsiteY3" fmla="*/ 302676 h 494371"/>
              <a:gd name="connsiteX4" fmla="*/ 1736404 w 4514651"/>
              <a:gd name="connsiteY4" fmla="*/ 283560 h 494371"/>
              <a:gd name="connsiteX5" fmla="*/ 2179267 w 4514651"/>
              <a:gd name="connsiteY5" fmla="*/ 172048 h 494371"/>
              <a:gd name="connsiteX6" fmla="*/ 2309896 w 4514651"/>
              <a:gd name="connsiteY6" fmla="*/ 114698 h 494371"/>
              <a:gd name="connsiteX7" fmla="*/ 2781433 w 4514651"/>
              <a:gd name="connsiteY7" fmla="*/ 47791 h 494371"/>
              <a:gd name="connsiteX8" fmla="*/ 4514651 w 4514651"/>
              <a:gd name="connsiteY8" fmla="*/ 0 h 494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4651" h="494371">
                <a:moveTo>
                  <a:pt x="0" y="493840"/>
                </a:moveTo>
                <a:cubicBezTo>
                  <a:pt x="84696" y="494105"/>
                  <a:pt x="169393" y="494371"/>
                  <a:pt x="340909" y="468351"/>
                </a:cubicBezTo>
                <a:cubicBezTo>
                  <a:pt x="512425" y="442332"/>
                  <a:pt x="857051" y="365336"/>
                  <a:pt x="1029098" y="337723"/>
                </a:cubicBezTo>
                <a:cubicBezTo>
                  <a:pt x="1201145" y="310111"/>
                  <a:pt x="1255309" y="311703"/>
                  <a:pt x="1373193" y="302676"/>
                </a:cubicBezTo>
                <a:cubicBezTo>
                  <a:pt x="1491077" y="293649"/>
                  <a:pt x="1602058" y="305331"/>
                  <a:pt x="1736404" y="283560"/>
                </a:cubicBezTo>
                <a:cubicBezTo>
                  <a:pt x="1870750" y="261789"/>
                  <a:pt x="2083685" y="200192"/>
                  <a:pt x="2179267" y="172048"/>
                </a:cubicBezTo>
                <a:cubicBezTo>
                  <a:pt x="2274849" y="143904"/>
                  <a:pt x="2209535" y="135407"/>
                  <a:pt x="2309896" y="114698"/>
                </a:cubicBezTo>
                <a:cubicBezTo>
                  <a:pt x="2410257" y="93989"/>
                  <a:pt x="2413974" y="66907"/>
                  <a:pt x="2781433" y="47791"/>
                </a:cubicBezTo>
                <a:cubicBezTo>
                  <a:pt x="3148892" y="28675"/>
                  <a:pt x="3831771" y="14337"/>
                  <a:pt x="4514651" y="0"/>
                </a:cubicBezTo>
              </a:path>
            </a:pathLst>
          </a:cu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0" dirty="0"/>
          </a:p>
        </p:txBody>
      </p:sp>
      <p:sp>
        <p:nvSpPr>
          <p:cNvPr id="29" name="TextBox 28"/>
          <p:cNvSpPr txBox="1"/>
          <p:nvPr/>
        </p:nvSpPr>
        <p:spPr>
          <a:xfrm>
            <a:off x="7070864" y="3854825"/>
            <a:ext cx="780984" cy="307777"/>
          </a:xfrm>
          <a:prstGeom prst="rect">
            <a:avLst/>
          </a:prstGeom>
          <a:noFill/>
        </p:spPr>
        <p:txBody>
          <a:bodyPr wrap="none" rtlCol="0">
            <a:spAutoFit/>
          </a:bodyPr>
          <a:lstStyle/>
          <a:p>
            <a:pPr algn="ctr"/>
            <a:r>
              <a:rPr lang="en-US" sz="1400" b="0" dirty="0" smtClean="0"/>
              <a:t>Deaths</a:t>
            </a:r>
            <a:endParaRPr lang="en-US" sz="1400" b="0" dirty="0"/>
          </a:p>
        </p:txBody>
      </p:sp>
      <p:sp>
        <p:nvSpPr>
          <p:cNvPr id="22" name="TextBox 14"/>
          <p:cNvSpPr txBox="1">
            <a:spLocks noChangeArrowheads="1"/>
          </p:cNvSpPr>
          <p:nvPr/>
        </p:nvSpPr>
        <p:spPr bwMode="auto">
          <a:xfrm>
            <a:off x="6196010" y="5103704"/>
            <a:ext cx="2163926" cy="276999"/>
          </a:xfrm>
          <a:prstGeom prst="rect">
            <a:avLst/>
          </a:prstGeom>
          <a:noFill/>
          <a:ln w="9525">
            <a:noFill/>
            <a:miter lim="800000"/>
            <a:headEnd/>
            <a:tailEnd/>
          </a:ln>
        </p:spPr>
        <p:txBody>
          <a:bodyPr wrap="none">
            <a:spAutoFit/>
          </a:bodyPr>
          <a:lstStyle/>
          <a:p>
            <a:r>
              <a:rPr lang="en-US" sz="1200" b="0" dirty="0" smtClean="0">
                <a:solidFill>
                  <a:schemeClr val="bg2">
                    <a:lumMod val="50000"/>
                  </a:schemeClr>
                </a:solidFill>
              </a:rPr>
              <a:t>www.rki.de EHEC final report</a:t>
            </a:r>
            <a:endParaRPr lang="en-US" sz="1200" b="0" dirty="0">
              <a:solidFill>
                <a:schemeClr val="bg2">
                  <a:lumMod val="50000"/>
                </a:schemeClr>
              </a:solidFill>
            </a:endParaRPr>
          </a:p>
        </p:txBody>
      </p:sp>
      <p:sp>
        <p:nvSpPr>
          <p:cNvPr id="2" name="Rectangle 1"/>
          <p:cNvSpPr/>
          <p:nvPr/>
        </p:nvSpPr>
        <p:spPr bwMode="auto">
          <a:xfrm>
            <a:off x="5285619" y="1741714"/>
            <a:ext cx="1874762" cy="689429"/>
          </a:xfrm>
          <a:prstGeom prst="rect">
            <a:avLst/>
          </a:prstGeom>
          <a:solidFill>
            <a:srgbClr val="FFFFFF"/>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pitchFamily="-106" charset="0"/>
            </a:endParaRPr>
          </a:p>
        </p:txBody>
      </p:sp>
      <p:sp>
        <p:nvSpPr>
          <p:cNvPr id="30" name="Rectangle 29"/>
          <p:cNvSpPr/>
          <p:nvPr/>
        </p:nvSpPr>
        <p:spPr>
          <a:xfrm>
            <a:off x="1341433" y="1948757"/>
            <a:ext cx="1174376" cy="618564"/>
          </a:xfrm>
          <a:prstGeom prst="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0" dirty="0" smtClean="0">
              <a:solidFill>
                <a:schemeClr val="tx1"/>
              </a:solidFill>
            </a:endParaRPr>
          </a:p>
        </p:txBody>
      </p:sp>
      <p:sp>
        <p:nvSpPr>
          <p:cNvPr id="23" name="Rectangle 22"/>
          <p:cNvSpPr/>
          <p:nvPr/>
        </p:nvSpPr>
        <p:spPr>
          <a:xfrm>
            <a:off x="1413149" y="2047367"/>
            <a:ext cx="152401" cy="179295"/>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0" dirty="0" smtClean="0">
              <a:solidFill>
                <a:schemeClr val="tx1"/>
              </a:solidFill>
            </a:endParaRPr>
          </a:p>
        </p:txBody>
      </p:sp>
      <p:sp>
        <p:nvSpPr>
          <p:cNvPr id="24" name="Rectangle 23"/>
          <p:cNvSpPr/>
          <p:nvPr/>
        </p:nvSpPr>
        <p:spPr>
          <a:xfrm>
            <a:off x="1413144" y="2289417"/>
            <a:ext cx="161371" cy="188257"/>
          </a:xfrm>
          <a:prstGeom prst="rect">
            <a:avLst/>
          </a:prstGeom>
          <a:solidFill>
            <a:schemeClr val="accent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0" dirty="0" smtClean="0">
              <a:solidFill>
                <a:schemeClr val="tx1"/>
              </a:solidFill>
            </a:endParaRPr>
          </a:p>
        </p:txBody>
      </p:sp>
      <p:sp>
        <p:nvSpPr>
          <p:cNvPr id="26" name="TextBox 25"/>
          <p:cNvSpPr txBox="1"/>
          <p:nvPr/>
        </p:nvSpPr>
        <p:spPr>
          <a:xfrm>
            <a:off x="1639639" y="1984615"/>
            <a:ext cx="843375" cy="307777"/>
          </a:xfrm>
          <a:prstGeom prst="rect">
            <a:avLst/>
          </a:prstGeom>
          <a:noFill/>
        </p:spPr>
        <p:txBody>
          <a:bodyPr wrap="none" rtlCol="0">
            <a:spAutoFit/>
          </a:bodyPr>
          <a:lstStyle/>
          <a:p>
            <a:pPr algn="ctr"/>
            <a:r>
              <a:rPr lang="en-US" sz="1400" b="0" dirty="0" smtClean="0"/>
              <a:t>diarrhea</a:t>
            </a:r>
            <a:endParaRPr lang="en-US" sz="1400" b="0" dirty="0"/>
          </a:p>
        </p:txBody>
      </p:sp>
      <p:sp>
        <p:nvSpPr>
          <p:cNvPr id="27" name="TextBox 26"/>
          <p:cNvSpPr txBox="1"/>
          <p:nvPr/>
        </p:nvSpPr>
        <p:spPr>
          <a:xfrm>
            <a:off x="1623303" y="2235630"/>
            <a:ext cx="710451" cy="307777"/>
          </a:xfrm>
          <a:prstGeom prst="rect">
            <a:avLst/>
          </a:prstGeom>
          <a:noFill/>
        </p:spPr>
        <p:txBody>
          <a:bodyPr wrap="none" rtlCol="0">
            <a:spAutoFit/>
          </a:bodyPr>
          <a:lstStyle/>
          <a:p>
            <a:r>
              <a:rPr lang="en-US" sz="1400" b="0" dirty="0" smtClean="0"/>
              <a:t>kidney</a:t>
            </a:r>
            <a:endParaRPr lang="en-US" sz="1400" b="0" dirty="0"/>
          </a:p>
        </p:txBody>
      </p:sp>
    </p:spTree>
    <p:extLst>
      <p:ext uri="{BB962C8B-B14F-4D97-AF65-F5344CB8AC3E}">
        <p14:creationId xmlns:p14="http://schemas.microsoft.com/office/powerpoint/2010/main" val="267176669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
          <p:cNvGrpSpPr>
            <a:grpSpLocks noChangeAspect="1"/>
          </p:cNvGrpSpPr>
          <p:nvPr/>
        </p:nvGrpSpPr>
        <p:grpSpPr bwMode="auto">
          <a:xfrm>
            <a:off x="-53146" y="1930470"/>
            <a:ext cx="2681502" cy="2323044"/>
            <a:chOff x="2106903" y="1221021"/>
            <a:chExt cx="5810577" cy="5033718"/>
          </a:xfrm>
        </p:grpSpPr>
        <p:pic>
          <p:nvPicPr>
            <p:cNvPr id="51" name="Picture 5" descr="disease background.jpg"/>
            <p:cNvPicPr>
              <a:picLocks noChangeAspect="1"/>
            </p:cNvPicPr>
            <p:nvPr/>
          </p:nvPicPr>
          <p:blipFill>
            <a:blip r:embed="rId3" cstate="print">
              <a:lum contrast="72000"/>
            </a:blip>
            <a:srcRect r="6131"/>
            <a:stretch>
              <a:fillRect/>
            </a:stretch>
          </p:blipFill>
          <p:spPr bwMode="auto">
            <a:xfrm>
              <a:off x="2147572" y="1221021"/>
              <a:ext cx="5769908" cy="5033718"/>
            </a:xfrm>
            <a:prstGeom prst="rect">
              <a:avLst/>
            </a:prstGeom>
            <a:noFill/>
            <a:ln w="9525">
              <a:noFill/>
              <a:miter lim="800000"/>
              <a:headEnd/>
              <a:tailEnd/>
            </a:ln>
          </p:spPr>
        </p:pic>
        <p:sp>
          <p:nvSpPr>
            <p:cNvPr id="52" name="Right Arrow 51"/>
            <p:cNvSpPr/>
            <p:nvPr/>
          </p:nvSpPr>
          <p:spPr>
            <a:xfrm rot="1237285">
              <a:off x="2158733" y="2541639"/>
              <a:ext cx="2552704" cy="1010952"/>
            </a:xfrm>
            <a:prstGeom prst="rightArrow">
              <a:avLst/>
            </a:prstGeom>
            <a:gradFill flip="none" rotWithShape="1">
              <a:gsLst>
                <a:gs pos="0">
                  <a:schemeClr val="accent1">
                    <a:lumMod val="75000"/>
                  </a:schemeClr>
                </a:gs>
                <a:gs pos="100000">
                  <a:schemeClr val="bg1"/>
                </a:gs>
              </a:gsLst>
              <a:path path="circle">
                <a:fillToRect l="100000" t="100000"/>
              </a:path>
              <a:tileRect r="-100000" b="-100000"/>
            </a:gra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b="0" dirty="0"/>
            </a:p>
          </p:txBody>
        </p:sp>
        <p:sp>
          <p:nvSpPr>
            <p:cNvPr id="53" name="Right Arrow 52"/>
            <p:cNvSpPr/>
            <p:nvPr/>
          </p:nvSpPr>
          <p:spPr>
            <a:xfrm rot="20323515" flipV="1">
              <a:off x="2106903" y="4065113"/>
              <a:ext cx="2597243" cy="1010952"/>
            </a:xfrm>
            <a:prstGeom prst="rightArrow">
              <a:avLst/>
            </a:prstGeom>
            <a:gradFill flip="none" rotWithShape="1">
              <a:gsLst>
                <a:gs pos="0">
                  <a:srgbClr val="800000"/>
                </a:gs>
                <a:gs pos="100000">
                  <a:schemeClr val="bg1"/>
                </a:gs>
              </a:gsLst>
              <a:path path="circle">
                <a:fillToRect l="100000" t="100000"/>
              </a:path>
              <a:tileRect r="-100000" b="-100000"/>
            </a:gra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b="0" dirty="0"/>
            </a:p>
          </p:txBody>
        </p:sp>
        <p:sp>
          <p:nvSpPr>
            <p:cNvPr id="54" name="Oval 53"/>
            <p:cNvSpPr/>
            <p:nvPr/>
          </p:nvSpPr>
          <p:spPr>
            <a:xfrm>
              <a:off x="4793002" y="2918134"/>
              <a:ext cx="1747532" cy="1726645"/>
            </a:xfrm>
            <a:prstGeom prst="ellipse">
              <a:avLst/>
            </a:prstGeom>
            <a:solidFill>
              <a:schemeClr val="bg2">
                <a:lumMod val="50000"/>
              </a:schemeClr>
            </a:solidFill>
            <a:ln>
              <a:no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200" b="0" dirty="0">
                <a:solidFill>
                  <a:prstClr val="white"/>
                </a:solidFill>
              </a:endParaRPr>
            </a:p>
          </p:txBody>
        </p:sp>
        <p:sp>
          <p:nvSpPr>
            <p:cNvPr id="55" name="TextBox 54"/>
            <p:cNvSpPr txBox="1"/>
            <p:nvPr/>
          </p:nvSpPr>
          <p:spPr>
            <a:xfrm>
              <a:off x="4829293" y="3274587"/>
              <a:ext cx="1660734" cy="1000365"/>
            </a:xfrm>
            <a:prstGeom prst="rect">
              <a:avLst/>
            </a:prstGeom>
            <a:noFill/>
            <a:effectLst>
              <a:outerShdw blurRad="50800" dist="38100" dir="2700000">
                <a:srgbClr val="000000"/>
              </a:outerShdw>
            </a:effectLst>
          </p:spPr>
          <p:txBody>
            <a:bodyPr wrap="none">
              <a:spAutoFit/>
            </a:bodyPr>
            <a:lstStyle/>
            <a:p>
              <a:pPr algn="ctr" fontAlgn="auto">
                <a:spcBef>
                  <a:spcPts val="0"/>
                </a:spcBef>
                <a:spcAft>
                  <a:spcPts val="0"/>
                </a:spcAft>
                <a:defRPr/>
              </a:pPr>
              <a:r>
                <a:rPr lang="en-US" sz="1200" b="0" dirty="0">
                  <a:solidFill>
                    <a:srgbClr val="FFFFFF"/>
                  </a:solidFill>
                  <a:latin typeface="Arial"/>
                  <a:cs typeface="Arial"/>
                </a:rPr>
                <a:t>Human</a:t>
              </a:r>
              <a:br>
                <a:rPr lang="en-US" sz="1200" b="0" dirty="0">
                  <a:solidFill>
                    <a:srgbClr val="FFFFFF"/>
                  </a:solidFill>
                  <a:latin typeface="Arial"/>
                  <a:cs typeface="Arial"/>
                </a:rPr>
              </a:br>
              <a:r>
                <a:rPr lang="en-US" sz="1200" b="0" dirty="0">
                  <a:solidFill>
                    <a:srgbClr val="FFFFFF"/>
                  </a:solidFill>
                  <a:latin typeface="Arial"/>
                  <a:cs typeface="Arial"/>
                </a:rPr>
                <a:t>Infection</a:t>
              </a:r>
            </a:p>
          </p:txBody>
        </p:sp>
        <p:sp>
          <p:nvSpPr>
            <p:cNvPr id="56" name="TextBox 77"/>
            <p:cNvSpPr txBox="1">
              <a:spLocks noChangeArrowheads="1"/>
            </p:cNvSpPr>
            <p:nvPr/>
          </p:nvSpPr>
          <p:spPr bwMode="auto">
            <a:xfrm rot="1283983">
              <a:off x="2545464" y="2500502"/>
              <a:ext cx="1604884" cy="1000365"/>
            </a:xfrm>
            <a:prstGeom prst="rect">
              <a:avLst/>
            </a:prstGeom>
            <a:noFill/>
            <a:ln w="9525">
              <a:noFill/>
              <a:miter lim="800000"/>
              <a:headEnd/>
              <a:tailEnd/>
            </a:ln>
          </p:spPr>
          <p:txBody>
            <a:bodyPr wrap="none">
              <a:spAutoFit/>
            </a:bodyPr>
            <a:lstStyle/>
            <a:p>
              <a:pPr algn="ctr"/>
              <a:r>
                <a:rPr lang="en-US" sz="1200" b="0" dirty="0" smtClean="0">
                  <a:solidFill>
                    <a:schemeClr val="bg2">
                      <a:lumMod val="10000"/>
                    </a:schemeClr>
                  </a:solidFill>
                </a:rPr>
                <a:t>Natural</a:t>
              </a:r>
            </a:p>
            <a:p>
              <a:pPr algn="ctr"/>
              <a:r>
                <a:rPr lang="en-US" sz="1200" b="0" dirty="0" smtClean="0">
                  <a:solidFill>
                    <a:schemeClr val="bg2">
                      <a:lumMod val="10000"/>
                    </a:schemeClr>
                  </a:solidFill>
                </a:rPr>
                <a:t>Disease</a:t>
              </a:r>
              <a:endParaRPr lang="en-US" sz="1200" b="0" dirty="0">
                <a:solidFill>
                  <a:schemeClr val="bg2">
                    <a:lumMod val="10000"/>
                  </a:schemeClr>
                </a:solidFill>
              </a:endParaRPr>
            </a:p>
          </p:txBody>
        </p:sp>
        <p:sp>
          <p:nvSpPr>
            <p:cNvPr id="57" name="TextBox 80"/>
            <p:cNvSpPr txBox="1">
              <a:spLocks noChangeArrowheads="1"/>
            </p:cNvSpPr>
            <p:nvPr/>
          </p:nvSpPr>
          <p:spPr bwMode="auto">
            <a:xfrm rot="20318106">
              <a:off x="2157418" y="4038827"/>
              <a:ext cx="2229149" cy="1000365"/>
            </a:xfrm>
            <a:prstGeom prst="rect">
              <a:avLst/>
            </a:prstGeom>
            <a:noFill/>
            <a:ln w="9525">
              <a:noFill/>
              <a:miter lim="800000"/>
              <a:headEnd/>
              <a:tailEnd/>
            </a:ln>
          </p:spPr>
          <p:txBody>
            <a:bodyPr wrap="none">
              <a:spAutoFit/>
            </a:bodyPr>
            <a:lstStyle/>
            <a:p>
              <a:pPr algn="ctr"/>
              <a:r>
                <a:rPr lang="en-US" sz="1200" b="0" dirty="0">
                  <a:solidFill>
                    <a:srgbClr val="800000"/>
                  </a:solidFill>
                </a:rPr>
                <a:t>Bio-</a:t>
              </a:r>
              <a:r>
                <a:rPr lang="en-US" sz="1200" b="0" dirty="0" smtClean="0">
                  <a:solidFill>
                    <a:srgbClr val="800000"/>
                  </a:solidFill>
                </a:rPr>
                <a:t>Weapon</a:t>
              </a:r>
            </a:p>
            <a:p>
              <a:pPr algn="ctr"/>
              <a:r>
                <a:rPr lang="en-US" sz="1200" b="0" dirty="0" smtClean="0">
                  <a:solidFill>
                    <a:srgbClr val="800000"/>
                  </a:solidFill>
                </a:rPr>
                <a:t>Release</a:t>
              </a:r>
              <a:endParaRPr lang="en-US" sz="1200" b="0" dirty="0">
                <a:solidFill>
                  <a:srgbClr val="800000"/>
                </a:solidFill>
              </a:endParaRPr>
            </a:p>
          </p:txBody>
        </p:sp>
        <p:sp>
          <p:nvSpPr>
            <p:cNvPr id="58" name="TextBox 12"/>
            <p:cNvSpPr txBox="1">
              <a:spLocks noChangeArrowheads="1"/>
            </p:cNvSpPr>
            <p:nvPr/>
          </p:nvSpPr>
          <p:spPr bwMode="auto">
            <a:xfrm>
              <a:off x="3813554" y="1493898"/>
              <a:ext cx="2792720" cy="1133746"/>
            </a:xfrm>
            <a:prstGeom prst="rect">
              <a:avLst/>
            </a:prstGeom>
            <a:noFill/>
            <a:ln w="9525">
              <a:noFill/>
              <a:miter lim="800000"/>
              <a:headEnd/>
              <a:tailEnd/>
            </a:ln>
          </p:spPr>
          <p:txBody>
            <a:bodyPr wrap="square">
              <a:spAutoFit/>
            </a:bodyPr>
            <a:lstStyle/>
            <a:p>
              <a:pPr algn="ctr"/>
              <a:r>
                <a:rPr lang="en-US" sz="1400" b="0" dirty="0"/>
                <a:t> </a:t>
              </a:r>
              <a:r>
                <a:rPr lang="en-US" sz="1400" b="0" dirty="0" smtClean="0"/>
                <a:t>Complex</a:t>
              </a:r>
              <a:endParaRPr lang="en-US" sz="1400" b="0" dirty="0"/>
            </a:p>
            <a:p>
              <a:pPr algn="ctr"/>
              <a:r>
                <a:rPr lang="en-US" sz="1400" b="0" dirty="0"/>
                <a:t>Background</a:t>
              </a:r>
            </a:p>
          </p:txBody>
        </p:sp>
      </p:grpSp>
      <p:sp>
        <p:nvSpPr>
          <p:cNvPr id="39" name="Rectangle 38"/>
          <p:cNvSpPr/>
          <p:nvPr/>
        </p:nvSpPr>
        <p:spPr>
          <a:xfrm>
            <a:off x="7311240" y="2501735"/>
            <a:ext cx="1638795" cy="1163782"/>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0" dirty="0" smtClean="0">
              <a:solidFill>
                <a:schemeClr val="tx1"/>
              </a:solidFill>
            </a:endParaRPr>
          </a:p>
        </p:txBody>
      </p:sp>
      <p:sp>
        <p:nvSpPr>
          <p:cNvPr id="38" name="Rectangle 37"/>
          <p:cNvSpPr/>
          <p:nvPr/>
        </p:nvSpPr>
        <p:spPr>
          <a:xfrm>
            <a:off x="5591299" y="2501735"/>
            <a:ext cx="1638795" cy="1163782"/>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0" dirty="0" smtClean="0">
              <a:solidFill>
                <a:schemeClr val="tx1"/>
              </a:solidFill>
            </a:endParaRPr>
          </a:p>
        </p:txBody>
      </p:sp>
      <p:sp>
        <p:nvSpPr>
          <p:cNvPr id="37" name="Rectangle 36"/>
          <p:cNvSpPr/>
          <p:nvPr/>
        </p:nvSpPr>
        <p:spPr>
          <a:xfrm>
            <a:off x="3808020" y="2501735"/>
            <a:ext cx="1638795" cy="1163782"/>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0" dirty="0" smtClean="0">
              <a:solidFill>
                <a:schemeClr val="tx1"/>
              </a:solidFill>
            </a:endParaRPr>
          </a:p>
        </p:txBody>
      </p:sp>
      <p:sp>
        <p:nvSpPr>
          <p:cNvPr id="32" name="Rectangle 31"/>
          <p:cNvSpPr/>
          <p:nvPr/>
        </p:nvSpPr>
        <p:spPr>
          <a:xfrm>
            <a:off x="2064326" y="2501735"/>
            <a:ext cx="1638795" cy="1163782"/>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0" dirty="0" smtClean="0">
              <a:solidFill>
                <a:schemeClr val="tx1"/>
              </a:solidFill>
            </a:endParaRPr>
          </a:p>
        </p:txBody>
      </p:sp>
      <p:sp>
        <p:nvSpPr>
          <p:cNvPr id="29697" name="Title 3"/>
          <p:cNvSpPr>
            <a:spLocks noGrp="1"/>
          </p:cNvSpPr>
          <p:nvPr>
            <p:ph type="title" idx="4294967295"/>
          </p:nvPr>
        </p:nvSpPr>
        <p:spPr>
          <a:xfrm>
            <a:off x="1128183" y="200024"/>
            <a:ext cx="7778750" cy="747713"/>
          </a:xfrm>
        </p:spPr>
        <p:txBody>
          <a:bodyPr/>
          <a:lstStyle/>
          <a:p>
            <a:pPr algn="ctr" eaLnBrk="1" hangingPunct="1"/>
            <a:r>
              <a:rPr lang="en-US" dirty="0" smtClean="0"/>
              <a:t>Example Processing Timeline</a:t>
            </a:r>
            <a:endParaRPr lang="en-US" dirty="0" smtClean="0">
              <a:solidFill>
                <a:schemeClr val="tx1"/>
              </a:solidFill>
              <a:latin typeface="Arial" charset="0"/>
            </a:endParaRPr>
          </a:p>
        </p:txBody>
      </p:sp>
      <p:sp>
        <p:nvSpPr>
          <p:cNvPr id="18" name="TextBox 17"/>
          <p:cNvSpPr txBox="1"/>
          <p:nvPr/>
        </p:nvSpPr>
        <p:spPr>
          <a:xfrm>
            <a:off x="1393726" y="6400800"/>
            <a:ext cx="3178274" cy="276999"/>
          </a:xfrm>
          <a:prstGeom prst="rect">
            <a:avLst/>
          </a:prstGeom>
          <a:noFill/>
        </p:spPr>
        <p:txBody>
          <a:bodyPr wrap="none" rtlCol="0">
            <a:spAutoFit/>
          </a:bodyPr>
          <a:lstStyle/>
          <a:p>
            <a:r>
              <a:rPr lang="en-US" sz="1200" b="0" dirty="0" smtClean="0">
                <a:solidFill>
                  <a:srgbClr val="0070C0"/>
                </a:solidFill>
              </a:rPr>
              <a:t>Slide inspired by Nicole Rosenzweig, ECBC</a:t>
            </a:r>
            <a:endParaRPr lang="en-US" sz="1200" b="0" dirty="0">
              <a:solidFill>
                <a:srgbClr val="0070C0"/>
              </a:solidFill>
            </a:endParaRPr>
          </a:p>
        </p:txBody>
      </p:sp>
      <p:pic>
        <p:nvPicPr>
          <p:cNvPr id="1027" name="Picture 3"/>
          <p:cNvPicPr>
            <a:picLocks noChangeAspect="1" noChangeArrowheads="1"/>
          </p:cNvPicPr>
          <p:nvPr/>
        </p:nvPicPr>
        <p:blipFill>
          <a:blip r:embed="rId4" cstate="print"/>
          <a:srcRect l="28696" r="34348"/>
          <a:stretch>
            <a:fillRect/>
          </a:stretch>
        </p:blipFill>
        <p:spPr bwMode="auto">
          <a:xfrm>
            <a:off x="2671946" y="2556317"/>
            <a:ext cx="392504" cy="1065657"/>
          </a:xfrm>
          <a:prstGeom prst="rect">
            <a:avLst/>
          </a:prstGeom>
          <a:noFill/>
          <a:ln w="9525">
            <a:noFill/>
            <a:miter lim="800000"/>
            <a:headEnd/>
            <a:tailEnd/>
          </a:ln>
        </p:spPr>
      </p:pic>
      <p:pic>
        <p:nvPicPr>
          <p:cNvPr id="19" name="Picture 17"/>
          <p:cNvPicPr>
            <a:picLocks noChangeAspect="1" noChangeArrowheads="1"/>
          </p:cNvPicPr>
          <p:nvPr/>
        </p:nvPicPr>
        <p:blipFill>
          <a:blip r:embed="rId5" cstate="print"/>
          <a:srcRect b="20700"/>
          <a:stretch>
            <a:fillRect/>
          </a:stretch>
        </p:blipFill>
        <p:spPr bwMode="auto">
          <a:xfrm>
            <a:off x="3871356" y="2520253"/>
            <a:ext cx="1528022" cy="1129924"/>
          </a:xfrm>
          <a:prstGeom prst="rect">
            <a:avLst/>
          </a:prstGeom>
          <a:noFill/>
          <a:ln w="9525">
            <a:noFill/>
            <a:miter lim="800000"/>
            <a:headEnd/>
            <a:tailEnd/>
          </a:ln>
        </p:spPr>
      </p:pic>
      <p:pic>
        <p:nvPicPr>
          <p:cNvPr id="20" name="Picture 2"/>
          <p:cNvPicPr>
            <a:picLocks noChangeAspect="1" noChangeArrowheads="1"/>
          </p:cNvPicPr>
          <p:nvPr/>
        </p:nvPicPr>
        <p:blipFill>
          <a:blip r:embed="rId6" cstate="print"/>
          <a:srcRect/>
          <a:stretch>
            <a:fillRect/>
          </a:stretch>
        </p:blipFill>
        <p:spPr bwMode="auto">
          <a:xfrm>
            <a:off x="5830782" y="2515738"/>
            <a:ext cx="1132101" cy="1123044"/>
          </a:xfrm>
          <a:prstGeom prst="rect">
            <a:avLst/>
          </a:prstGeom>
          <a:noFill/>
          <a:ln w="9525">
            <a:noFill/>
            <a:miter lim="800000"/>
            <a:headEnd/>
            <a:tailEnd/>
          </a:ln>
          <a:effectLst/>
        </p:spPr>
      </p:pic>
      <p:pic>
        <p:nvPicPr>
          <p:cNvPr id="1028" name="Picture 4"/>
          <p:cNvPicPr>
            <a:picLocks noChangeAspect="1" noChangeArrowheads="1"/>
          </p:cNvPicPr>
          <p:nvPr/>
        </p:nvPicPr>
        <p:blipFill>
          <a:blip r:embed="rId7" cstate="print"/>
          <a:srcRect/>
          <a:stretch>
            <a:fillRect/>
          </a:stretch>
        </p:blipFill>
        <p:spPr bwMode="auto">
          <a:xfrm>
            <a:off x="7435104" y="2621419"/>
            <a:ext cx="1374020" cy="894596"/>
          </a:xfrm>
          <a:prstGeom prst="rect">
            <a:avLst/>
          </a:prstGeom>
          <a:noFill/>
          <a:ln w="9525">
            <a:noFill/>
            <a:miter lim="800000"/>
            <a:headEnd/>
            <a:tailEnd/>
          </a:ln>
        </p:spPr>
      </p:pic>
      <p:sp>
        <p:nvSpPr>
          <p:cNvPr id="12" name="TextBox 11"/>
          <p:cNvSpPr txBox="1"/>
          <p:nvPr/>
        </p:nvSpPr>
        <p:spPr>
          <a:xfrm>
            <a:off x="2135461" y="1533525"/>
            <a:ext cx="1429197" cy="923330"/>
          </a:xfrm>
          <a:prstGeom prst="rect">
            <a:avLst/>
          </a:prstGeom>
          <a:noFill/>
        </p:spPr>
        <p:txBody>
          <a:bodyPr wrap="none" rtlCol="0">
            <a:spAutoFit/>
          </a:bodyPr>
          <a:lstStyle/>
          <a:p>
            <a:pPr algn="ctr"/>
            <a:r>
              <a:rPr lang="en-US" sz="1800" b="0" dirty="0" smtClean="0"/>
              <a:t>Collection &amp;</a:t>
            </a:r>
          </a:p>
          <a:p>
            <a:pPr algn="ctr"/>
            <a:r>
              <a:rPr lang="en-US" sz="1800" b="0" dirty="0" smtClean="0"/>
              <a:t>Shipment of</a:t>
            </a:r>
          </a:p>
          <a:p>
            <a:pPr algn="ctr"/>
            <a:r>
              <a:rPr lang="en-US" sz="1800" b="0" dirty="0" smtClean="0"/>
              <a:t>Sample</a:t>
            </a:r>
            <a:endParaRPr lang="en-US" sz="1800" b="0" dirty="0"/>
          </a:p>
        </p:txBody>
      </p:sp>
      <p:sp>
        <p:nvSpPr>
          <p:cNvPr id="13" name="TextBox 12"/>
          <p:cNvSpPr txBox="1"/>
          <p:nvPr/>
        </p:nvSpPr>
        <p:spPr>
          <a:xfrm>
            <a:off x="3774105" y="1524000"/>
            <a:ext cx="1596148" cy="923330"/>
          </a:xfrm>
          <a:prstGeom prst="rect">
            <a:avLst/>
          </a:prstGeom>
          <a:noFill/>
        </p:spPr>
        <p:txBody>
          <a:bodyPr wrap="none" rtlCol="0">
            <a:spAutoFit/>
          </a:bodyPr>
          <a:lstStyle/>
          <a:p>
            <a:pPr algn="ctr"/>
            <a:r>
              <a:rPr lang="en-US" sz="1800" b="0" dirty="0" smtClean="0"/>
              <a:t>Sample</a:t>
            </a:r>
          </a:p>
          <a:p>
            <a:pPr algn="ctr"/>
            <a:r>
              <a:rPr lang="en-US" sz="1800" b="0" dirty="0" smtClean="0"/>
              <a:t>Preparation &amp;</a:t>
            </a:r>
          </a:p>
          <a:p>
            <a:pPr algn="ctr"/>
            <a:r>
              <a:rPr lang="en-US" sz="1800" b="0" dirty="0" smtClean="0"/>
              <a:t>Sequencing</a:t>
            </a:r>
            <a:endParaRPr lang="en-US" sz="1800" b="0" dirty="0"/>
          </a:p>
        </p:txBody>
      </p:sp>
      <p:sp>
        <p:nvSpPr>
          <p:cNvPr id="14" name="TextBox 13"/>
          <p:cNvSpPr txBox="1"/>
          <p:nvPr/>
        </p:nvSpPr>
        <p:spPr>
          <a:xfrm>
            <a:off x="5711584" y="1779032"/>
            <a:ext cx="1326004" cy="646331"/>
          </a:xfrm>
          <a:prstGeom prst="rect">
            <a:avLst/>
          </a:prstGeom>
          <a:noFill/>
        </p:spPr>
        <p:txBody>
          <a:bodyPr wrap="none" rtlCol="0">
            <a:spAutoFit/>
          </a:bodyPr>
          <a:lstStyle/>
          <a:p>
            <a:pPr algn="ctr"/>
            <a:r>
              <a:rPr lang="en-US" sz="1800" b="0" dirty="0" smtClean="0"/>
              <a:t>Analysis of</a:t>
            </a:r>
          </a:p>
          <a:p>
            <a:pPr algn="ctr"/>
            <a:r>
              <a:rPr lang="en-US" sz="1800" b="0" dirty="0" smtClean="0"/>
              <a:t>Samples</a:t>
            </a:r>
            <a:endParaRPr lang="en-US" sz="1800" b="0" dirty="0"/>
          </a:p>
        </p:txBody>
      </p:sp>
      <p:sp>
        <p:nvSpPr>
          <p:cNvPr id="16" name="TextBox 15"/>
          <p:cNvSpPr txBox="1"/>
          <p:nvPr/>
        </p:nvSpPr>
        <p:spPr>
          <a:xfrm>
            <a:off x="7466479" y="1602550"/>
            <a:ext cx="1275459" cy="923330"/>
          </a:xfrm>
          <a:prstGeom prst="rect">
            <a:avLst/>
          </a:prstGeom>
          <a:noFill/>
        </p:spPr>
        <p:txBody>
          <a:bodyPr wrap="none" rtlCol="0">
            <a:spAutoFit/>
          </a:bodyPr>
          <a:lstStyle/>
          <a:p>
            <a:pPr algn="ctr"/>
            <a:r>
              <a:rPr lang="en-US" sz="1800" b="0" dirty="0" smtClean="0"/>
              <a:t>Time to</a:t>
            </a:r>
          </a:p>
          <a:p>
            <a:pPr algn="ctr"/>
            <a:r>
              <a:rPr lang="en-US" sz="1800" b="0" dirty="0" smtClean="0"/>
              <a:t>Actionable</a:t>
            </a:r>
          </a:p>
          <a:p>
            <a:pPr algn="ctr"/>
            <a:r>
              <a:rPr lang="en-US" sz="1800" b="0" dirty="0" smtClean="0"/>
              <a:t>Data</a:t>
            </a:r>
          </a:p>
        </p:txBody>
      </p:sp>
      <p:sp>
        <p:nvSpPr>
          <p:cNvPr id="41" name="Rectangle 40"/>
          <p:cNvSpPr/>
          <p:nvPr/>
        </p:nvSpPr>
        <p:spPr>
          <a:xfrm>
            <a:off x="7255623" y="4544442"/>
            <a:ext cx="1543993" cy="13739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0" dirty="0" smtClean="0">
              <a:solidFill>
                <a:schemeClr val="tx1"/>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1108634552"/>
              </p:ext>
            </p:extLst>
          </p:nvPr>
        </p:nvGraphicFramePr>
        <p:xfrm>
          <a:off x="1032303" y="3762902"/>
          <a:ext cx="7931546" cy="741680"/>
        </p:xfrm>
        <a:graphic>
          <a:graphicData uri="http://schemas.openxmlformats.org/drawingml/2006/table">
            <a:tbl>
              <a:tblPr>
                <a:tableStyleId>{F5AB1C69-6EDB-4FF4-983F-18BD219EF322}</a:tableStyleId>
              </a:tblPr>
              <a:tblGrid>
                <a:gridCol w="997389"/>
                <a:gridCol w="1732953"/>
                <a:gridCol w="1744823"/>
                <a:gridCol w="1762628"/>
                <a:gridCol w="1693753"/>
              </a:tblGrid>
              <a:tr h="370840">
                <a:tc>
                  <a:txBody>
                    <a:bodyPr/>
                    <a:lstStyle/>
                    <a:p>
                      <a:r>
                        <a:rPr lang="en-US" sz="1400" b="0" dirty="0" smtClean="0">
                          <a:solidFill>
                            <a:srgbClr val="000000"/>
                          </a:solidFill>
                        </a:rPr>
                        <a:t>Current</a:t>
                      </a:r>
                      <a:endParaRPr lang="en-US" sz="1400" b="0" dirty="0">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400" b="0" dirty="0" smtClean="0">
                          <a:solidFill>
                            <a:srgbClr val="000000"/>
                          </a:solidFill>
                        </a:rPr>
                        <a:t>2-30 days</a:t>
                      </a:r>
                      <a:endParaRPr lang="en-US" sz="1400" b="0" dirty="0">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400" b="0" dirty="0" smtClean="0">
                          <a:solidFill>
                            <a:srgbClr val="000000"/>
                          </a:solidFill>
                        </a:rPr>
                        <a:t>1-3 days</a:t>
                      </a:r>
                      <a:endParaRPr lang="en-US" sz="1400" b="0" dirty="0">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400" b="0" dirty="0" smtClean="0">
                          <a:solidFill>
                            <a:srgbClr val="000000"/>
                          </a:solidFill>
                        </a:rPr>
                        <a:t>7-14 days</a:t>
                      </a:r>
                      <a:endParaRPr lang="en-US" sz="1400" b="0" dirty="0">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400" b="0" dirty="0" smtClean="0">
                          <a:solidFill>
                            <a:srgbClr val="000000"/>
                          </a:solidFill>
                        </a:rPr>
                        <a:t>10-45 days</a:t>
                      </a:r>
                      <a:endParaRPr lang="en-US" sz="1400" b="0" dirty="0">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0840">
                <a:tc>
                  <a:txBody>
                    <a:bodyPr/>
                    <a:lstStyle/>
                    <a:p>
                      <a:r>
                        <a:rPr lang="en-US" sz="1400" b="0" dirty="0" smtClean="0">
                          <a:solidFill>
                            <a:srgbClr val="000000"/>
                          </a:solidFill>
                        </a:rPr>
                        <a:t>Goal</a:t>
                      </a:r>
                      <a:endParaRPr lang="en-US" sz="1400" b="0" dirty="0">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400" b="0" dirty="0" smtClean="0">
                          <a:solidFill>
                            <a:srgbClr val="000000"/>
                          </a:solidFill>
                        </a:rPr>
                        <a:t>on site</a:t>
                      </a:r>
                      <a:endParaRPr lang="en-US" sz="1400" b="0" dirty="0">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400" b="0" dirty="0" smtClean="0">
                          <a:solidFill>
                            <a:srgbClr val="000000"/>
                          </a:solidFill>
                        </a:rPr>
                        <a:t>3 hours</a:t>
                      </a:r>
                      <a:endParaRPr lang="en-US" sz="1400" b="0" dirty="0">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400" b="0" dirty="0" smtClean="0">
                          <a:solidFill>
                            <a:srgbClr val="000000"/>
                          </a:solidFill>
                        </a:rPr>
                        <a:t>&lt;12 hours</a:t>
                      </a:r>
                      <a:endParaRPr lang="en-US" sz="1400" b="0" dirty="0">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400" b="1" dirty="0" smtClean="0">
                          <a:solidFill>
                            <a:schemeClr val="accent2"/>
                          </a:solidFill>
                        </a:rPr>
                        <a:t>&lt; 1 day</a:t>
                      </a:r>
                      <a:endParaRPr lang="en-US" sz="1400" b="1" dirty="0">
                        <a:solidFill>
                          <a:schemeClr val="accent2"/>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7" name="Content Placeholder 2"/>
          <p:cNvSpPr txBox="1">
            <a:spLocks/>
          </p:cNvSpPr>
          <p:nvPr/>
        </p:nvSpPr>
        <p:spPr>
          <a:xfrm>
            <a:off x="457200" y="5105400"/>
            <a:ext cx="8305800" cy="381000"/>
          </a:xfrm>
          <a:prstGeom prst="rect">
            <a:avLst/>
          </a:prstGeom>
          <a:solidFill>
            <a:srgbClr val="AED9FF"/>
          </a:solidFill>
          <a:ln>
            <a:solidFill>
              <a:schemeClr val="tx1"/>
            </a:solidFill>
          </a:ln>
          <a:effectLst>
            <a:outerShdw blurRad="50800" dist="38100" dir="2700000" algn="tl" rotWithShape="0">
              <a:prstClr val="black">
                <a:alpha val="40000"/>
              </a:prstClr>
            </a:outerShdw>
          </a:effectLst>
        </p:spPr>
        <p:txBody>
          <a:bodyPr/>
          <a:lstStyle>
            <a:lvl1pPr marL="237744" indent="-237744" algn="l" rtl="0" eaLnBrk="1" fontAlgn="base" hangingPunct="1">
              <a:lnSpc>
                <a:spcPts val="2200"/>
              </a:lnSpc>
              <a:spcBef>
                <a:spcPts val="1200"/>
              </a:spcBef>
              <a:spcAft>
                <a:spcPct val="0"/>
              </a:spcAft>
              <a:buSzPct val="100000"/>
              <a:buFont typeface="Arial"/>
              <a:buChar char="•"/>
              <a:defRPr sz="2000" b="1">
                <a:solidFill>
                  <a:schemeClr val="tx1"/>
                </a:solidFill>
                <a:latin typeface="+mn-lt"/>
                <a:ea typeface="+mn-ea"/>
                <a:cs typeface="+mn-cs"/>
              </a:defRPr>
            </a:lvl1pPr>
            <a:lvl2pPr marL="539496" indent="-256032" algn="l" rtl="0" eaLnBrk="1" fontAlgn="base" hangingPunct="1">
              <a:lnSpc>
                <a:spcPts val="2000"/>
              </a:lnSpc>
              <a:spcBef>
                <a:spcPts val="600"/>
              </a:spcBef>
              <a:spcAft>
                <a:spcPct val="0"/>
              </a:spcAft>
              <a:buSzPct val="100000"/>
              <a:buChar char="–"/>
              <a:defRPr b="1">
                <a:solidFill>
                  <a:schemeClr val="tx1"/>
                </a:solidFill>
                <a:latin typeface="+mn-lt"/>
                <a:ea typeface="ＭＳ Ｐゴシック" pitchFamily="-110" charset="-128"/>
              </a:defRPr>
            </a:lvl2pPr>
            <a:lvl3pPr marL="758952" indent="-182880" algn="l" rtl="0" eaLnBrk="1" fontAlgn="base" hangingPunct="1">
              <a:lnSpc>
                <a:spcPts val="1800"/>
              </a:lnSpc>
              <a:spcBef>
                <a:spcPts val="600"/>
              </a:spcBef>
              <a:spcAft>
                <a:spcPct val="0"/>
              </a:spcAft>
              <a:buSzPct val="90000"/>
              <a:buFont typeface="Arial"/>
              <a:buChar char="•"/>
              <a:defRPr sz="1600" b="1">
                <a:solidFill>
                  <a:schemeClr val="tx1"/>
                </a:solidFill>
                <a:latin typeface="+mn-lt"/>
                <a:ea typeface="ＭＳ Ｐゴシック" pitchFamily="-110" charset="-128"/>
              </a:defRPr>
            </a:lvl3pPr>
            <a:lvl4pPr marL="1033272" indent="0" algn="l" rtl="0" eaLnBrk="1" fontAlgn="base" hangingPunct="1">
              <a:lnSpc>
                <a:spcPts val="1600"/>
              </a:lnSpc>
              <a:spcBef>
                <a:spcPts val="600"/>
              </a:spcBef>
              <a:spcAft>
                <a:spcPct val="0"/>
              </a:spcAft>
              <a:buSzPct val="100000"/>
              <a:buFontTx/>
              <a:buNone/>
              <a:defRPr sz="1400" b="1">
                <a:solidFill>
                  <a:schemeClr val="tx1"/>
                </a:solidFill>
                <a:latin typeface="+mn-lt"/>
                <a:ea typeface="ＭＳ Ｐゴシック" pitchFamily="-110" charset="-128"/>
              </a:defRPr>
            </a:lvl4pPr>
            <a:lvl5pPr marL="1261872" indent="0" algn="l" rtl="0" eaLnBrk="1" fontAlgn="base" hangingPunct="1">
              <a:lnSpc>
                <a:spcPts val="1400"/>
              </a:lnSpc>
              <a:spcBef>
                <a:spcPts val="600"/>
              </a:spcBef>
              <a:spcAft>
                <a:spcPct val="0"/>
              </a:spcAft>
              <a:buSzPct val="85000"/>
              <a:buFontTx/>
              <a:buNone/>
              <a:defRPr sz="1200" b="1">
                <a:solidFill>
                  <a:schemeClr val="tx1"/>
                </a:solidFill>
                <a:latin typeface="+mn-lt"/>
                <a:ea typeface="ＭＳ Ｐゴシック" pitchFamily="-110" charset="-128"/>
              </a:defRPr>
            </a:lvl5pPr>
            <a:lvl6pPr marL="22860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6pPr>
            <a:lvl7pPr marL="27432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7pPr>
            <a:lvl8pPr marL="32004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8pPr>
            <a:lvl9pPr marL="36576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9pPr>
          </a:lstStyle>
          <a:p>
            <a:pPr>
              <a:lnSpc>
                <a:spcPct val="80000"/>
              </a:lnSpc>
            </a:pPr>
            <a:r>
              <a:rPr lang="en-US" sz="1800" dirty="0" smtClean="0"/>
              <a:t>Processing plays a key part in accelerating the overall time to solution</a:t>
            </a:r>
            <a:endParaRPr lang="en-US" sz="1800" dirty="0"/>
          </a:p>
        </p:txBody>
      </p:sp>
    </p:spTree>
    <p:extLst>
      <p:ext uri="{BB962C8B-B14F-4D97-AF65-F5344CB8AC3E}">
        <p14:creationId xmlns:p14="http://schemas.microsoft.com/office/powerpoint/2010/main" val="1779057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DNA Sequence Matching</a:t>
            </a:r>
            <a:endParaRPr lang="en-US" dirty="0"/>
          </a:p>
        </p:txBody>
      </p:sp>
      <p:sp>
        <p:nvSpPr>
          <p:cNvPr id="3" name="Content Placeholder 2"/>
          <p:cNvSpPr>
            <a:spLocks noGrp="1"/>
          </p:cNvSpPr>
          <p:nvPr>
            <p:ph idx="1"/>
          </p:nvPr>
        </p:nvSpPr>
        <p:spPr>
          <a:xfrm>
            <a:off x="381000" y="990600"/>
            <a:ext cx="8305800" cy="4953000"/>
          </a:xfrm>
        </p:spPr>
        <p:txBody>
          <a:bodyPr>
            <a:normAutofit/>
          </a:bodyPr>
          <a:lstStyle/>
          <a:p>
            <a:pPr marL="0" indent="0">
              <a:buNone/>
            </a:pPr>
            <a:r>
              <a:rPr lang="en-US" u="sng" dirty="0" smtClean="0"/>
              <a:t>Goal</a:t>
            </a:r>
          </a:p>
          <a:p>
            <a:r>
              <a:rPr lang="en-US" dirty="0" smtClean="0"/>
              <a:t>Quickly compare two sets of DNA</a:t>
            </a:r>
          </a:p>
          <a:p>
            <a:endParaRPr lang="en-US" dirty="0"/>
          </a:p>
          <a:p>
            <a:pPr marL="0" indent="0">
              <a:buNone/>
            </a:pPr>
            <a:r>
              <a:rPr lang="en-US" u="sng" dirty="0" smtClean="0"/>
              <a:t>Applications</a:t>
            </a:r>
          </a:p>
          <a:p>
            <a:r>
              <a:rPr lang="en-US" dirty="0" smtClean="0"/>
              <a:t>Identification</a:t>
            </a:r>
          </a:p>
          <a:p>
            <a:r>
              <a:rPr lang="en-US" dirty="0" smtClean="0"/>
              <a:t>Mixture Analysis</a:t>
            </a:r>
          </a:p>
          <a:p>
            <a:r>
              <a:rPr lang="en-US" dirty="0" smtClean="0"/>
              <a:t>Kinship Analysis</a:t>
            </a:r>
          </a:p>
          <a:p>
            <a:r>
              <a:rPr lang="en-US" dirty="0" smtClean="0"/>
              <a:t>Ancestry Analysis</a:t>
            </a:r>
          </a:p>
          <a:p>
            <a:endParaRPr lang="en-US" dirty="0" smtClean="0"/>
          </a:p>
          <a:p>
            <a:pPr marL="0" indent="0">
              <a:buNone/>
            </a:pPr>
            <a:r>
              <a:rPr lang="en-US" dirty="0" smtClean="0"/>
              <a:t>Uses: disease outbreaks, criminal investigations, personal medicine, …</a:t>
            </a:r>
            <a:endParaRPr lang="en-US" dirty="0"/>
          </a:p>
        </p:txBody>
      </p:sp>
      <p:pic>
        <p:nvPicPr>
          <p:cNvPr id="2053" name="Picture 5" descr="C:\Users\Class2014\Desktop\Tre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3829" y="2176553"/>
            <a:ext cx="2063081" cy="1719234"/>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48729" y="1266885"/>
            <a:ext cx="2424113" cy="181933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18380" y="2562285"/>
            <a:ext cx="1968420" cy="1476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2"/>
          <p:cNvSpPr txBox="1">
            <a:spLocks/>
          </p:cNvSpPr>
          <p:nvPr/>
        </p:nvSpPr>
        <p:spPr>
          <a:xfrm>
            <a:off x="228600" y="5715000"/>
            <a:ext cx="8763000" cy="381000"/>
          </a:xfrm>
          <a:prstGeom prst="rect">
            <a:avLst/>
          </a:prstGeom>
          <a:solidFill>
            <a:srgbClr val="AED9FF"/>
          </a:solidFill>
          <a:ln>
            <a:solidFill>
              <a:schemeClr val="tx1"/>
            </a:solidFill>
          </a:ln>
          <a:effectLst>
            <a:outerShdw blurRad="50800" dist="38100" dir="2700000" algn="tl" rotWithShape="0">
              <a:prstClr val="black">
                <a:alpha val="40000"/>
              </a:prstClr>
            </a:outerShdw>
          </a:effectLst>
        </p:spPr>
        <p:txBody>
          <a:bodyPr/>
          <a:lstStyle>
            <a:lvl1pPr marL="237744" indent="-237744" algn="l" rtl="0" eaLnBrk="1" fontAlgn="base" hangingPunct="1">
              <a:lnSpc>
                <a:spcPts val="2200"/>
              </a:lnSpc>
              <a:spcBef>
                <a:spcPts val="1200"/>
              </a:spcBef>
              <a:spcAft>
                <a:spcPct val="0"/>
              </a:spcAft>
              <a:buSzPct val="100000"/>
              <a:buFont typeface="Arial"/>
              <a:buChar char="•"/>
              <a:defRPr sz="2000" b="1">
                <a:solidFill>
                  <a:schemeClr val="tx1"/>
                </a:solidFill>
                <a:latin typeface="+mn-lt"/>
                <a:ea typeface="+mn-ea"/>
                <a:cs typeface="+mn-cs"/>
              </a:defRPr>
            </a:lvl1pPr>
            <a:lvl2pPr marL="539496" indent="-256032" algn="l" rtl="0" eaLnBrk="1" fontAlgn="base" hangingPunct="1">
              <a:lnSpc>
                <a:spcPts val="2000"/>
              </a:lnSpc>
              <a:spcBef>
                <a:spcPts val="600"/>
              </a:spcBef>
              <a:spcAft>
                <a:spcPct val="0"/>
              </a:spcAft>
              <a:buSzPct val="100000"/>
              <a:buChar char="–"/>
              <a:defRPr b="1">
                <a:solidFill>
                  <a:schemeClr val="tx1"/>
                </a:solidFill>
                <a:latin typeface="+mn-lt"/>
                <a:ea typeface="ＭＳ Ｐゴシック" pitchFamily="-110" charset="-128"/>
              </a:defRPr>
            </a:lvl2pPr>
            <a:lvl3pPr marL="758952" indent="-182880" algn="l" rtl="0" eaLnBrk="1" fontAlgn="base" hangingPunct="1">
              <a:lnSpc>
                <a:spcPts val="1800"/>
              </a:lnSpc>
              <a:spcBef>
                <a:spcPts val="600"/>
              </a:spcBef>
              <a:spcAft>
                <a:spcPct val="0"/>
              </a:spcAft>
              <a:buSzPct val="90000"/>
              <a:buFont typeface="Arial"/>
              <a:buChar char="•"/>
              <a:defRPr sz="1600" b="1">
                <a:solidFill>
                  <a:schemeClr val="tx1"/>
                </a:solidFill>
                <a:latin typeface="+mn-lt"/>
                <a:ea typeface="ＭＳ Ｐゴシック" pitchFamily="-110" charset="-128"/>
              </a:defRPr>
            </a:lvl3pPr>
            <a:lvl4pPr marL="1033272" indent="0" algn="l" rtl="0" eaLnBrk="1" fontAlgn="base" hangingPunct="1">
              <a:lnSpc>
                <a:spcPts val="1600"/>
              </a:lnSpc>
              <a:spcBef>
                <a:spcPts val="600"/>
              </a:spcBef>
              <a:spcAft>
                <a:spcPct val="0"/>
              </a:spcAft>
              <a:buSzPct val="100000"/>
              <a:buFontTx/>
              <a:buNone/>
              <a:defRPr sz="1400" b="1">
                <a:solidFill>
                  <a:schemeClr val="tx1"/>
                </a:solidFill>
                <a:latin typeface="+mn-lt"/>
                <a:ea typeface="ＭＳ Ｐゴシック" pitchFamily="-110" charset="-128"/>
              </a:defRPr>
            </a:lvl4pPr>
            <a:lvl5pPr marL="1261872" indent="0" algn="l" rtl="0" eaLnBrk="1" fontAlgn="base" hangingPunct="1">
              <a:lnSpc>
                <a:spcPts val="1400"/>
              </a:lnSpc>
              <a:spcBef>
                <a:spcPts val="600"/>
              </a:spcBef>
              <a:spcAft>
                <a:spcPct val="0"/>
              </a:spcAft>
              <a:buSzPct val="85000"/>
              <a:buFontTx/>
              <a:buNone/>
              <a:defRPr sz="1200" b="1">
                <a:solidFill>
                  <a:schemeClr val="tx1"/>
                </a:solidFill>
                <a:latin typeface="+mn-lt"/>
                <a:ea typeface="ＭＳ Ｐゴシック" pitchFamily="-110" charset="-128"/>
              </a:defRPr>
            </a:lvl5pPr>
            <a:lvl6pPr marL="22860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6pPr>
            <a:lvl7pPr marL="27432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7pPr>
            <a:lvl8pPr marL="32004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8pPr>
            <a:lvl9pPr marL="36576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9pPr>
          </a:lstStyle>
          <a:p>
            <a:pPr>
              <a:lnSpc>
                <a:spcPct val="80000"/>
              </a:lnSpc>
            </a:pPr>
            <a:r>
              <a:rPr lang="en-US" sz="1800" dirty="0" smtClean="0"/>
              <a:t>Challenge: sequencing matching takes a long time, can we make it faster?</a:t>
            </a:r>
            <a:endParaRPr lang="en-US" sz="1800" dirty="0"/>
          </a:p>
        </p:txBody>
      </p:sp>
    </p:spTree>
    <p:extLst>
      <p:ext uri="{BB962C8B-B14F-4D97-AF65-F5344CB8AC3E}">
        <p14:creationId xmlns:p14="http://schemas.microsoft.com/office/powerpoint/2010/main" val="44956428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98538" y="1180707"/>
            <a:ext cx="7162800" cy="4648200"/>
          </a:xfrm>
        </p:spPr>
        <p:txBody>
          <a:bodyPr anchor="ctr" anchorCtr="1"/>
          <a:lstStyle/>
          <a:p>
            <a:r>
              <a:rPr lang="en-US" dirty="0" smtClean="0"/>
              <a:t>Introduction</a:t>
            </a:r>
          </a:p>
          <a:p>
            <a:r>
              <a:rPr lang="en-US" dirty="0" smtClean="0"/>
              <a:t>Algorithm</a:t>
            </a:r>
          </a:p>
          <a:p>
            <a:r>
              <a:rPr lang="en-US" dirty="0" smtClean="0"/>
              <a:t>Implementation</a:t>
            </a:r>
          </a:p>
          <a:p>
            <a:r>
              <a:rPr lang="en-US" dirty="0" smtClean="0"/>
              <a:t>Results</a:t>
            </a:r>
          </a:p>
          <a:p>
            <a:r>
              <a:rPr lang="en-US" dirty="0" smtClean="0"/>
              <a:t>Summary</a:t>
            </a:r>
            <a:endParaRPr lang="en-US" dirty="0"/>
          </a:p>
        </p:txBody>
      </p:sp>
      <p:sp>
        <p:nvSpPr>
          <p:cNvPr id="3" name="Title 2"/>
          <p:cNvSpPr>
            <a:spLocks noGrp="1"/>
          </p:cNvSpPr>
          <p:nvPr>
            <p:ph type="title"/>
          </p:nvPr>
        </p:nvSpPr>
        <p:spPr/>
        <p:txBody>
          <a:bodyPr/>
          <a:lstStyle/>
          <a:p>
            <a:r>
              <a:rPr lang="en-US" dirty="0" smtClean="0"/>
              <a:t>Outline</a:t>
            </a:r>
            <a:endParaRPr lang="en-US" dirty="0"/>
          </a:p>
        </p:txBody>
      </p:sp>
      <p:sp>
        <p:nvSpPr>
          <p:cNvPr id="4" name="AutoShape 7"/>
          <p:cNvSpPr>
            <a:spLocks noChangeArrowheads="1"/>
          </p:cNvSpPr>
          <p:nvPr/>
        </p:nvSpPr>
        <p:spPr bwMode="auto">
          <a:xfrm>
            <a:off x="2895600" y="2895600"/>
            <a:ext cx="571500" cy="317500"/>
          </a:xfrm>
          <a:prstGeom prst="rightArrow">
            <a:avLst>
              <a:gd name="adj1" fmla="val 50000"/>
              <a:gd name="adj2" fmla="val 65000"/>
            </a:avLst>
          </a:prstGeom>
          <a:solidFill>
            <a:srgbClr val="FF0000"/>
          </a:solidFill>
          <a:ln w="12700">
            <a:noFill/>
            <a:miter lim="800000"/>
            <a:headEnd type="none" w="sm" len="sm"/>
            <a:tailEnd type="none" w="sm" len="sm"/>
          </a:ln>
        </p:spPr>
        <p:txBody>
          <a:bodyPr wrap="none" anchor="ctr"/>
          <a:lstStyle/>
          <a:p>
            <a:endParaRPr lang="en-US"/>
          </a:p>
        </p:txBody>
      </p:sp>
    </p:spTree>
    <p:extLst>
      <p:ext uri="{BB962C8B-B14F-4D97-AF65-F5344CB8AC3E}">
        <p14:creationId xmlns:p14="http://schemas.microsoft.com/office/powerpoint/2010/main" val="19110567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1p.png"/>
          <p:cNvPicPr>
            <a:picLocks noChangeAspect="1"/>
          </p:cNvPicPr>
          <p:nvPr/>
        </p:nvPicPr>
        <p:blipFill rotWithShape="1">
          <a:blip r:embed="rId3" cstate="print">
            <a:extLst>
              <a:ext uri="{28A0092B-C50C-407E-A947-70E740481C1C}">
                <a14:useLocalDpi xmlns:a14="http://schemas.microsoft.com/office/drawing/2010/main"/>
              </a:ext>
            </a:extLst>
          </a:blip>
          <a:srcRect l="9947" t="2895" r="1963" b="2349"/>
          <a:stretch/>
        </p:blipFill>
        <p:spPr>
          <a:xfrm>
            <a:off x="739016" y="2464774"/>
            <a:ext cx="2819223" cy="1499973"/>
          </a:xfrm>
          <a:prstGeom prst="rect">
            <a:avLst/>
          </a:prstGeom>
        </p:spPr>
      </p:pic>
      <p:pic>
        <p:nvPicPr>
          <p:cNvPr id="11" name="Picture 10" descr="A2p.png"/>
          <p:cNvPicPr>
            <a:picLocks noChangeAspect="1"/>
          </p:cNvPicPr>
          <p:nvPr/>
        </p:nvPicPr>
        <p:blipFill rotWithShape="1">
          <a:blip r:embed="rId4" cstate="print">
            <a:extLst>
              <a:ext uri="{28A0092B-C50C-407E-A947-70E740481C1C}">
                <a14:useLocalDpi xmlns:a14="http://schemas.microsoft.com/office/drawing/2010/main"/>
              </a:ext>
            </a:extLst>
          </a:blip>
          <a:srcRect l="8819" t="1606" r="1552" b="2605"/>
          <a:stretch/>
        </p:blipFill>
        <p:spPr>
          <a:xfrm>
            <a:off x="5583717" y="2420982"/>
            <a:ext cx="2868491" cy="1532821"/>
          </a:xfrm>
          <a:prstGeom prst="rect">
            <a:avLst/>
          </a:prstGeom>
        </p:spPr>
      </p:pic>
      <p:pic>
        <p:nvPicPr>
          <p:cNvPr id="12" name="Picture 11" descr="A1A2.png"/>
          <p:cNvPicPr>
            <a:picLocks noChangeAspect="1"/>
          </p:cNvPicPr>
          <p:nvPr/>
        </p:nvPicPr>
        <p:blipFill rotWithShape="1">
          <a:blip r:embed="rId5" cstate="print">
            <a:extLst>
              <a:ext uri="{28A0092B-C50C-407E-A947-70E740481C1C}">
                <a14:useLocalDpi xmlns:a14="http://schemas.microsoft.com/office/drawing/2010/main"/>
              </a:ext>
            </a:extLst>
          </a:blip>
          <a:srcRect l="9820" t="1955" r="3492" b="2810"/>
          <a:stretch/>
        </p:blipFill>
        <p:spPr>
          <a:xfrm>
            <a:off x="3145131" y="4112697"/>
            <a:ext cx="2774364" cy="1483041"/>
          </a:xfrm>
          <a:prstGeom prst="rect">
            <a:avLst/>
          </a:prstGeom>
        </p:spPr>
      </p:pic>
      <p:sp>
        <p:nvSpPr>
          <p:cNvPr id="13" name="Rectangle 12"/>
          <p:cNvSpPr/>
          <p:nvPr/>
        </p:nvSpPr>
        <p:spPr>
          <a:xfrm>
            <a:off x="1415254" y="918862"/>
            <a:ext cx="1751401" cy="307777"/>
          </a:xfrm>
          <a:prstGeom prst="rect">
            <a:avLst/>
          </a:prstGeom>
        </p:spPr>
        <p:txBody>
          <a:bodyPr wrap="none">
            <a:spAutoFit/>
          </a:bodyPr>
          <a:lstStyle/>
          <a:p>
            <a:pPr algn="ctr"/>
            <a:r>
              <a:rPr lang="en-US" sz="1400" b="0" dirty="0" smtClean="0"/>
              <a:t>RNA Reference Set</a:t>
            </a:r>
            <a:endParaRPr lang="en-US" sz="1400" b="0" dirty="0"/>
          </a:p>
        </p:txBody>
      </p:sp>
      <p:sp>
        <p:nvSpPr>
          <p:cNvPr id="14" name="Rectangle 13"/>
          <p:cNvSpPr/>
          <p:nvPr/>
        </p:nvSpPr>
        <p:spPr>
          <a:xfrm>
            <a:off x="6125870" y="914400"/>
            <a:ext cx="1591764" cy="307777"/>
          </a:xfrm>
          <a:prstGeom prst="rect">
            <a:avLst/>
          </a:prstGeom>
        </p:spPr>
        <p:txBody>
          <a:bodyPr wrap="none">
            <a:spAutoFit/>
          </a:bodyPr>
          <a:lstStyle/>
          <a:p>
            <a:pPr algn="ctr"/>
            <a:r>
              <a:rPr lang="en-US" sz="1400" b="0" dirty="0" smtClean="0"/>
              <a:t>Collected Sample</a:t>
            </a:r>
            <a:endParaRPr lang="en-US" sz="1400" b="0" dirty="0"/>
          </a:p>
        </p:txBody>
      </p:sp>
      <p:sp>
        <p:nvSpPr>
          <p:cNvPr id="15" name="Rectangle 14"/>
          <p:cNvSpPr/>
          <p:nvPr/>
        </p:nvSpPr>
        <p:spPr>
          <a:xfrm>
            <a:off x="661172" y="3897742"/>
            <a:ext cx="2080668" cy="307777"/>
          </a:xfrm>
          <a:prstGeom prst="rect">
            <a:avLst/>
          </a:prstGeom>
        </p:spPr>
        <p:txBody>
          <a:bodyPr wrap="none">
            <a:spAutoFit/>
          </a:bodyPr>
          <a:lstStyle/>
          <a:p>
            <a:r>
              <a:rPr lang="en-US" sz="1400" b="0" dirty="0"/>
              <a:t>s</a:t>
            </a:r>
            <a:r>
              <a:rPr lang="en-US" sz="1400" b="0" dirty="0" smtClean="0"/>
              <a:t>equence word (10mer)</a:t>
            </a:r>
            <a:endParaRPr lang="en-US" sz="1400" b="0" dirty="0"/>
          </a:p>
        </p:txBody>
      </p:sp>
      <p:sp>
        <p:nvSpPr>
          <p:cNvPr id="17" name="Rectangle 16"/>
          <p:cNvSpPr/>
          <p:nvPr/>
        </p:nvSpPr>
        <p:spPr>
          <a:xfrm rot="16200000">
            <a:off x="-99940" y="2664151"/>
            <a:ext cx="1192717" cy="523220"/>
          </a:xfrm>
          <a:prstGeom prst="rect">
            <a:avLst/>
          </a:prstGeom>
        </p:spPr>
        <p:txBody>
          <a:bodyPr wrap="none">
            <a:spAutoFit/>
          </a:bodyPr>
          <a:lstStyle/>
          <a:p>
            <a:pPr algn="ctr"/>
            <a:r>
              <a:rPr lang="en-US" sz="1400" b="0" dirty="0" smtClean="0"/>
              <a:t>reference</a:t>
            </a:r>
          </a:p>
          <a:p>
            <a:pPr algn="ctr"/>
            <a:r>
              <a:rPr lang="en-US" sz="1400" b="0" dirty="0" smtClean="0"/>
              <a:t>sequence ID</a:t>
            </a:r>
            <a:endParaRPr lang="en-US" sz="1400" b="0" dirty="0"/>
          </a:p>
        </p:txBody>
      </p:sp>
      <p:sp>
        <p:nvSpPr>
          <p:cNvPr id="18" name="Rectangle 17"/>
          <p:cNvSpPr/>
          <p:nvPr/>
        </p:nvSpPr>
        <p:spPr>
          <a:xfrm rot="16200000">
            <a:off x="4738959" y="2644253"/>
            <a:ext cx="1192717" cy="523220"/>
          </a:xfrm>
          <a:prstGeom prst="rect">
            <a:avLst/>
          </a:prstGeom>
        </p:spPr>
        <p:txBody>
          <a:bodyPr wrap="none">
            <a:spAutoFit/>
          </a:bodyPr>
          <a:lstStyle/>
          <a:p>
            <a:pPr algn="ctr"/>
            <a:r>
              <a:rPr lang="en-US" sz="1400" b="0" dirty="0"/>
              <a:t>u</a:t>
            </a:r>
            <a:r>
              <a:rPr lang="en-US" sz="1400" b="0" dirty="0" smtClean="0"/>
              <a:t>nknown</a:t>
            </a:r>
          </a:p>
          <a:p>
            <a:pPr algn="ctr"/>
            <a:r>
              <a:rPr lang="en-US" sz="1400" b="0" dirty="0"/>
              <a:t>s</a:t>
            </a:r>
            <a:r>
              <a:rPr lang="en-US" sz="1400" b="0" dirty="0" smtClean="0"/>
              <a:t>equence ID</a:t>
            </a:r>
            <a:endParaRPr lang="en-US" sz="1400" b="0" dirty="0"/>
          </a:p>
        </p:txBody>
      </p:sp>
      <p:sp>
        <p:nvSpPr>
          <p:cNvPr id="19" name="Down Arrow 18"/>
          <p:cNvSpPr/>
          <p:nvPr/>
        </p:nvSpPr>
        <p:spPr bwMode="auto">
          <a:xfrm>
            <a:off x="1756610" y="2268260"/>
            <a:ext cx="997919" cy="896667"/>
          </a:xfrm>
          <a:prstGeom prst="downArrow">
            <a:avLst/>
          </a:prstGeom>
          <a:solidFill>
            <a:srgbClr val="22A4DE"/>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1" u="none" strike="noStrike" cap="none" normalizeH="0" baseline="0" dirty="0" smtClean="0">
                <a:ln>
                  <a:noFill/>
                </a:ln>
                <a:solidFill>
                  <a:schemeClr val="tx1"/>
                </a:solidFill>
                <a:effectLst/>
                <a:latin typeface="Times"/>
                <a:cs typeface="Times"/>
              </a:rPr>
              <a:t>A</a:t>
            </a:r>
            <a:r>
              <a:rPr kumimoji="0" lang="en-US" sz="2400" b="0" i="1" u="none" strike="noStrike" cap="none" normalizeH="0" baseline="-25000" dirty="0" smtClean="0">
                <a:ln>
                  <a:noFill/>
                </a:ln>
                <a:solidFill>
                  <a:schemeClr val="tx1"/>
                </a:solidFill>
                <a:effectLst/>
                <a:latin typeface="Times"/>
                <a:cs typeface="Times"/>
              </a:rPr>
              <a:t>1</a:t>
            </a:r>
            <a:endParaRPr kumimoji="0" lang="en-US" sz="2400" b="0" i="1" u="none" strike="noStrike" cap="none" normalizeH="0" baseline="-25000" dirty="0">
              <a:ln>
                <a:noFill/>
              </a:ln>
              <a:solidFill>
                <a:schemeClr val="tx1"/>
              </a:solidFill>
              <a:effectLst/>
              <a:latin typeface="Times"/>
              <a:cs typeface="Times"/>
            </a:endParaRPr>
          </a:p>
        </p:txBody>
      </p:sp>
      <p:sp>
        <p:nvSpPr>
          <p:cNvPr id="20" name="Down Arrow 19"/>
          <p:cNvSpPr/>
          <p:nvPr/>
        </p:nvSpPr>
        <p:spPr bwMode="auto">
          <a:xfrm>
            <a:off x="6486853" y="2268261"/>
            <a:ext cx="997919" cy="920282"/>
          </a:xfrm>
          <a:prstGeom prst="downArrow">
            <a:avLst/>
          </a:prstGeom>
          <a:solidFill>
            <a:srgbClr val="22A4DE"/>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1" u="none" strike="noStrike" cap="none" normalizeH="0" baseline="0" dirty="0" smtClean="0">
                <a:ln>
                  <a:noFill/>
                </a:ln>
                <a:solidFill>
                  <a:schemeClr val="tx1"/>
                </a:solidFill>
                <a:effectLst/>
                <a:latin typeface="Times"/>
                <a:cs typeface="Times"/>
              </a:rPr>
              <a:t>A</a:t>
            </a:r>
            <a:r>
              <a:rPr kumimoji="0" lang="en-US" sz="2400" b="0" i="1" u="none" strike="noStrike" cap="none" normalizeH="0" baseline="-25000" dirty="0" smtClean="0">
                <a:ln>
                  <a:noFill/>
                </a:ln>
                <a:solidFill>
                  <a:schemeClr val="tx1"/>
                </a:solidFill>
                <a:effectLst/>
                <a:latin typeface="Times"/>
                <a:cs typeface="Times"/>
              </a:rPr>
              <a:t>2</a:t>
            </a:r>
            <a:endParaRPr kumimoji="0" lang="en-US" sz="2400" b="0" i="1" u="none" strike="noStrike" cap="none" normalizeH="0" baseline="-25000" dirty="0">
              <a:ln>
                <a:noFill/>
              </a:ln>
              <a:solidFill>
                <a:schemeClr val="tx1"/>
              </a:solidFill>
              <a:effectLst/>
              <a:latin typeface="Times"/>
              <a:cs typeface="Times"/>
            </a:endParaRPr>
          </a:p>
        </p:txBody>
      </p:sp>
      <p:sp>
        <p:nvSpPr>
          <p:cNvPr id="21" name="Down Arrow Callout 20"/>
          <p:cNvSpPr/>
          <p:nvPr/>
        </p:nvSpPr>
        <p:spPr bwMode="auto">
          <a:xfrm>
            <a:off x="3568219" y="3467284"/>
            <a:ext cx="2019618" cy="1256778"/>
          </a:xfrm>
          <a:prstGeom prst="downArrowCallout">
            <a:avLst>
              <a:gd name="adj1" fmla="val 25000"/>
              <a:gd name="adj2" fmla="val 25000"/>
              <a:gd name="adj3" fmla="val 25000"/>
              <a:gd name="adj4" fmla="val 38744"/>
            </a:avLst>
          </a:prstGeom>
          <a:solidFill>
            <a:srgbClr val="22A4DE"/>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a:r>
              <a:rPr kumimoji="0" lang="en-US" sz="2400" b="0" i="1" u="none" strike="noStrike" cap="none" normalizeH="0" baseline="0" dirty="0" smtClean="0">
                <a:ln>
                  <a:noFill/>
                </a:ln>
                <a:solidFill>
                  <a:schemeClr val="tx1"/>
                </a:solidFill>
                <a:effectLst/>
                <a:latin typeface="Times"/>
                <a:cs typeface="Times"/>
              </a:rPr>
              <a:t>A</a:t>
            </a:r>
            <a:r>
              <a:rPr kumimoji="0" lang="en-US" sz="2400" b="0" i="1" u="none" strike="noStrike" cap="none" normalizeH="0" baseline="-25000" dirty="0" smtClean="0">
                <a:ln>
                  <a:noFill/>
                </a:ln>
                <a:solidFill>
                  <a:schemeClr val="tx1"/>
                </a:solidFill>
                <a:effectLst/>
                <a:latin typeface="Times"/>
                <a:cs typeface="Times"/>
              </a:rPr>
              <a:t>1</a:t>
            </a:r>
            <a:r>
              <a:rPr kumimoji="0" lang="en-US" sz="2400" b="0" i="1" u="none" strike="noStrike" cap="none" normalizeH="0" dirty="0" smtClean="0">
                <a:ln>
                  <a:noFill/>
                </a:ln>
                <a:solidFill>
                  <a:schemeClr val="tx1"/>
                </a:solidFill>
                <a:effectLst/>
                <a:latin typeface="Times"/>
                <a:cs typeface="Times"/>
              </a:rPr>
              <a:t>  A</a:t>
            </a:r>
            <a:r>
              <a:rPr kumimoji="0" lang="en-US" sz="2400" b="0" i="1" u="none" strike="noStrike" cap="none" normalizeH="0" baseline="-25000" dirty="0" smtClean="0">
                <a:ln>
                  <a:noFill/>
                </a:ln>
                <a:solidFill>
                  <a:schemeClr val="tx1"/>
                </a:solidFill>
                <a:effectLst/>
                <a:latin typeface="Times"/>
                <a:cs typeface="Times"/>
              </a:rPr>
              <a:t>2</a:t>
            </a:r>
            <a:r>
              <a:rPr lang="en-US" sz="2400" b="0" i="1" dirty="0">
                <a:latin typeface="Times"/>
                <a:cs typeface="Times"/>
              </a:rPr>
              <a:t>'</a:t>
            </a:r>
            <a:endParaRPr kumimoji="0" lang="en-US" sz="2400" b="0" i="1" u="none" strike="noStrike" cap="none" normalizeH="0" baseline="-25000" dirty="0">
              <a:ln>
                <a:noFill/>
              </a:ln>
              <a:solidFill>
                <a:schemeClr val="tx1"/>
              </a:solidFill>
              <a:effectLst/>
              <a:latin typeface="Times"/>
              <a:cs typeface="Times"/>
            </a:endParaRPr>
          </a:p>
        </p:txBody>
      </p:sp>
      <p:sp>
        <p:nvSpPr>
          <p:cNvPr id="22" name="Rectangle 21"/>
          <p:cNvSpPr/>
          <p:nvPr/>
        </p:nvSpPr>
        <p:spPr>
          <a:xfrm rot="16200000">
            <a:off x="37181" y="1471865"/>
            <a:ext cx="943137" cy="523220"/>
          </a:xfrm>
          <a:prstGeom prst="rect">
            <a:avLst/>
          </a:prstGeom>
        </p:spPr>
        <p:txBody>
          <a:bodyPr wrap="none">
            <a:spAutoFit/>
          </a:bodyPr>
          <a:lstStyle/>
          <a:p>
            <a:pPr algn="ctr"/>
            <a:r>
              <a:rPr lang="en-US" sz="1400" b="0" dirty="0" smtClean="0"/>
              <a:t>reference</a:t>
            </a:r>
          </a:p>
          <a:p>
            <a:pPr algn="ctr"/>
            <a:r>
              <a:rPr lang="en-US" sz="1400" b="0" dirty="0" smtClean="0"/>
              <a:t>bacteria</a:t>
            </a:r>
            <a:endParaRPr lang="en-US" sz="1400" b="0" dirty="0"/>
          </a:p>
        </p:txBody>
      </p:sp>
      <p:sp>
        <p:nvSpPr>
          <p:cNvPr id="23" name="Rectangle 22"/>
          <p:cNvSpPr/>
          <p:nvPr/>
        </p:nvSpPr>
        <p:spPr>
          <a:xfrm rot="16200000">
            <a:off x="4569114" y="1475576"/>
            <a:ext cx="903337" cy="523220"/>
          </a:xfrm>
          <a:prstGeom prst="rect">
            <a:avLst/>
          </a:prstGeom>
        </p:spPr>
        <p:txBody>
          <a:bodyPr wrap="none">
            <a:spAutoFit/>
          </a:bodyPr>
          <a:lstStyle/>
          <a:p>
            <a:pPr algn="ctr"/>
            <a:r>
              <a:rPr lang="en-US" sz="1400" b="0" dirty="0" smtClean="0"/>
              <a:t>unknown</a:t>
            </a:r>
          </a:p>
          <a:p>
            <a:pPr algn="ctr"/>
            <a:r>
              <a:rPr lang="en-US" sz="1400" b="0" dirty="0" smtClean="0"/>
              <a:t>bacteria</a:t>
            </a:r>
            <a:endParaRPr lang="en-US" sz="1400" b="0" dirty="0"/>
          </a:p>
        </p:txBody>
      </p:sp>
      <p:sp>
        <p:nvSpPr>
          <p:cNvPr id="24" name="Rectangle 23"/>
          <p:cNvSpPr/>
          <p:nvPr/>
        </p:nvSpPr>
        <p:spPr>
          <a:xfrm>
            <a:off x="6410216" y="3901081"/>
            <a:ext cx="2080668" cy="307777"/>
          </a:xfrm>
          <a:prstGeom prst="rect">
            <a:avLst/>
          </a:prstGeom>
        </p:spPr>
        <p:txBody>
          <a:bodyPr wrap="none">
            <a:spAutoFit/>
          </a:bodyPr>
          <a:lstStyle/>
          <a:p>
            <a:r>
              <a:rPr lang="en-US" sz="1400" b="0" dirty="0"/>
              <a:t>s</a:t>
            </a:r>
            <a:r>
              <a:rPr lang="en-US" sz="1400" b="0" dirty="0" smtClean="0"/>
              <a:t>equence word (10mer)</a:t>
            </a:r>
            <a:endParaRPr lang="en-US" sz="1400" b="0" dirty="0"/>
          </a:p>
        </p:txBody>
      </p:sp>
      <p:sp>
        <p:nvSpPr>
          <p:cNvPr id="26" name="Rectangle 25"/>
          <p:cNvSpPr/>
          <p:nvPr/>
        </p:nvSpPr>
        <p:spPr>
          <a:xfrm rot="16200000">
            <a:off x="2318643" y="4609822"/>
            <a:ext cx="1192717" cy="523220"/>
          </a:xfrm>
          <a:prstGeom prst="rect">
            <a:avLst/>
          </a:prstGeom>
        </p:spPr>
        <p:txBody>
          <a:bodyPr wrap="none">
            <a:spAutoFit/>
          </a:bodyPr>
          <a:lstStyle/>
          <a:p>
            <a:pPr algn="ctr"/>
            <a:r>
              <a:rPr lang="en-US" sz="1400" b="0" dirty="0"/>
              <a:t>r</a:t>
            </a:r>
            <a:r>
              <a:rPr lang="en-US" sz="1400" b="0" dirty="0" smtClean="0"/>
              <a:t>eference</a:t>
            </a:r>
          </a:p>
          <a:p>
            <a:pPr algn="ctr"/>
            <a:r>
              <a:rPr lang="en-US" sz="1400" b="0" dirty="0"/>
              <a:t>s</a:t>
            </a:r>
            <a:r>
              <a:rPr lang="en-US" sz="1400" b="0" dirty="0" smtClean="0"/>
              <a:t>equence ID</a:t>
            </a:r>
            <a:endParaRPr lang="en-US" sz="1400" b="0" dirty="0"/>
          </a:p>
        </p:txBody>
      </p:sp>
      <p:sp>
        <p:nvSpPr>
          <p:cNvPr id="27" name="Rectangle 26"/>
          <p:cNvSpPr/>
          <p:nvPr/>
        </p:nvSpPr>
        <p:spPr>
          <a:xfrm>
            <a:off x="3714469" y="5536286"/>
            <a:ext cx="1961269" cy="307777"/>
          </a:xfrm>
          <a:prstGeom prst="rect">
            <a:avLst/>
          </a:prstGeom>
        </p:spPr>
        <p:txBody>
          <a:bodyPr wrap="none">
            <a:spAutoFit/>
          </a:bodyPr>
          <a:lstStyle/>
          <a:p>
            <a:r>
              <a:rPr lang="en-US" sz="1400" b="0" dirty="0"/>
              <a:t>u</a:t>
            </a:r>
            <a:r>
              <a:rPr lang="en-US" sz="1400" b="0" dirty="0" smtClean="0"/>
              <a:t>nknown sequence ID</a:t>
            </a:r>
            <a:endParaRPr lang="en-US" sz="1400" b="0" dirty="0"/>
          </a:p>
        </p:txBody>
      </p:sp>
      <p:pic>
        <p:nvPicPr>
          <p:cNvPr id="3" name="Picture 2"/>
          <p:cNvPicPr>
            <a:picLocks noChangeAspect="1"/>
          </p:cNvPicPr>
          <p:nvPr/>
        </p:nvPicPr>
        <p:blipFill>
          <a:blip r:embed="rId6"/>
          <a:stretch>
            <a:fillRect/>
          </a:stretch>
        </p:blipFill>
        <p:spPr>
          <a:xfrm>
            <a:off x="711200" y="1201461"/>
            <a:ext cx="3238500" cy="1079500"/>
          </a:xfrm>
          <a:prstGeom prst="rect">
            <a:avLst/>
          </a:prstGeom>
        </p:spPr>
      </p:pic>
      <p:pic>
        <p:nvPicPr>
          <p:cNvPr id="4" name="Picture 3"/>
          <p:cNvPicPr>
            <a:picLocks noChangeAspect="1"/>
          </p:cNvPicPr>
          <p:nvPr/>
        </p:nvPicPr>
        <p:blipFill>
          <a:blip r:embed="rId7"/>
          <a:stretch>
            <a:fillRect/>
          </a:stretch>
        </p:blipFill>
        <p:spPr>
          <a:xfrm>
            <a:off x="5232400" y="1201461"/>
            <a:ext cx="3238500" cy="1079500"/>
          </a:xfrm>
          <a:prstGeom prst="rect">
            <a:avLst/>
          </a:prstGeom>
        </p:spPr>
      </p:pic>
      <p:sp>
        <p:nvSpPr>
          <p:cNvPr id="25" name="Title 1"/>
          <p:cNvSpPr>
            <a:spLocks noGrp="1"/>
          </p:cNvSpPr>
          <p:nvPr>
            <p:ph type="title"/>
          </p:nvPr>
        </p:nvSpPr>
        <p:spPr>
          <a:xfrm>
            <a:off x="941832" y="100584"/>
            <a:ext cx="7260336" cy="813816"/>
          </a:xfrm>
        </p:spPr>
        <p:txBody>
          <a:bodyPr/>
          <a:lstStyle/>
          <a:p>
            <a:r>
              <a:rPr lang="en-US" dirty="0" smtClean="0"/>
              <a:t>Sequence Matching </a:t>
            </a:r>
            <a:r>
              <a:rPr lang="en-US" dirty="0" smtClean="0">
                <a:sym typeface="Wingdings"/>
              </a:rPr>
              <a:t></a:t>
            </a:r>
            <a:br>
              <a:rPr lang="en-US" dirty="0" smtClean="0">
                <a:sym typeface="Wingdings"/>
              </a:rPr>
            </a:br>
            <a:r>
              <a:rPr lang="en-US" dirty="0" smtClean="0"/>
              <a:t>Sparse Matrix Multiply in D4M</a:t>
            </a:r>
            <a:endParaRPr lang="en-US" dirty="0"/>
          </a:p>
        </p:txBody>
      </p:sp>
      <p:sp>
        <p:nvSpPr>
          <p:cNvPr id="28" name="Content Placeholder 2"/>
          <p:cNvSpPr txBox="1">
            <a:spLocks/>
          </p:cNvSpPr>
          <p:nvPr/>
        </p:nvSpPr>
        <p:spPr>
          <a:xfrm>
            <a:off x="228600" y="5867400"/>
            <a:ext cx="8763000" cy="381000"/>
          </a:xfrm>
          <a:prstGeom prst="rect">
            <a:avLst/>
          </a:prstGeom>
          <a:solidFill>
            <a:srgbClr val="AED9FF"/>
          </a:solidFill>
          <a:ln>
            <a:solidFill>
              <a:schemeClr val="tx1"/>
            </a:solidFill>
          </a:ln>
          <a:effectLst>
            <a:outerShdw blurRad="50800" dist="38100" dir="2700000" algn="tl" rotWithShape="0">
              <a:prstClr val="black">
                <a:alpha val="40000"/>
              </a:prstClr>
            </a:outerShdw>
          </a:effectLst>
        </p:spPr>
        <p:txBody>
          <a:bodyPr/>
          <a:lstStyle>
            <a:lvl1pPr marL="237744" indent="-237744" algn="l" rtl="0" eaLnBrk="1" fontAlgn="base" hangingPunct="1">
              <a:lnSpc>
                <a:spcPts val="2200"/>
              </a:lnSpc>
              <a:spcBef>
                <a:spcPts val="1200"/>
              </a:spcBef>
              <a:spcAft>
                <a:spcPct val="0"/>
              </a:spcAft>
              <a:buSzPct val="100000"/>
              <a:buFont typeface="Arial"/>
              <a:buChar char="•"/>
              <a:defRPr sz="2000" b="1">
                <a:solidFill>
                  <a:schemeClr val="tx1"/>
                </a:solidFill>
                <a:latin typeface="+mn-lt"/>
                <a:ea typeface="+mn-ea"/>
                <a:cs typeface="+mn-cs"/>
              </a:defRPr>
            </a:lvl1pPr>
            <a:lvl2pPr marL="539496" indent="-256032" algn="l" rtl="0" eaLnBrk="1" fontAlgn="base" hangingPunct="1">
              <a:lnSpc>
                <a:spcPts val="2000"/>
              </a:lnSpc>
              <a:spcBef>
                <a:spcPts val="600"/>
              </a:spcBef>
              <a:spcAft>
                <a:spcPct val="0"/>
              </a:spcAft>
              <a:buSzPct val="100000"/>
              <a:buChar char="–"/>
              <a:defRPr b="1">
                <a:solidFill>
                  <a:schemeClr val="tx1"/>
                </a:solidFill>
                <a:latin typeface="+mn-lt"/>
                <a:ea typeface="ＭＳ Ｐゴシック" pitchFamily="-110" charset="-128"/>
              </a:defRPr>
            </a:lvl2pPr>
            <a:lvl3pPr marL="758952" indent="-182880" algn="l" rtl="0" eaLnBrk="1" fontAlgn="base" hangingPunct="1">
              <a:lnSpc>
                <a:spcPts val="1800"/>
              </a:lnSpc>
              <a:spcBef>
                <a:spcPts val="600"/>
              </a:spcBef>
              <a:spcAft>
                <a:spcPct val="0"/>
              </a:spcAft>
              <a:buSzPct val="90000"/>
              <a:buFont typeface="Arial"/>
              <a:buChar char="•"/>
              <a:defRPr sz="1600" b="1">
                <a:solidFill>
                  <a:schemeClr val="tx1"/>
                </a:solidFill>
                <a:latin typeface="+mn-lt"/>
                <a:ea typeface="ＭＳ Ｐゴシック" pitchFamily="-110" charset="-128"/>
              </a:defRPr>
            </a:lvl3pPr>
            <a:lvl4pPr marL="1033272" indent="0" algn="l" rtl="0" eaLnBrk="1" fontAlgn="base" hangingPunct="1">
              <a:lnSpc>
                <a:spcPts val="1600"/>
              </a:lnSpc>
              <a:spcBef>
                <a:spcPts val="600"/>
              </a:spcBef>
              <a:spcAft>
                <a:spcPct val="0"/>
              </a:spcAft>
              <a:buSzPct val="100000"/>
              <a:buFontTx/>
              <a:buNone/>
              <a:defRPr sz="1400" b="1">
                <a:solidFill>
                  <a:schemeClr val="tx1"/>
                </a:solidFill>
                <a:latin typeface="+mn-lt"/>
                <a:ea typeface="ＭＳ Ｐゴシック" pitchFamily="-110" charset="-128"/>
              </a:defRPr>
            </a:lvl4pPr>
            <a:lvl5pPr marL="1261872" indent="0" algn="l" rtl="0" eaLnBrk="1" fontAlgn="base" hangingPunct="1">
              <a:lnSpc>
                <a:spcPts val="1400"/>
              </a:lnSpc>
              <a:spcBef>
                <a:spcPts val="600"/>
              </a:spcBef>
              <a:spcAft>
                <a:spcPct val="0"/>
              </a:spcAft>
              <a:buSzPct val="85000"/>
              <a:buFontTx/>
              <a:buNone/>
              <a:defRPr sz="1200" b="1">
                <a:solidFill>
                  <a:schemeClr val="tx1"/>
                </a:solidFill>
                <a:latin typeface="+mn-lt"/>
                <a:ea typeface="ＭＳ Ｐゴシック" pitchFamily="-110" charset="-128"/>
              </a:defRPr>
            </a:lvl5pPr>
            <a:lvl6pPr marL="22860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6pPr>
            <a:lvl7pPr marL="27432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7pPr>
            <a:lvl8pPr marL="32004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8pPr>
            <a:lvl9pPr marL="36576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9pPr>
          </a:lstStyle>
          <a:p>
            <a:pPr>
              <a:lnSpc>
                <a:spcPct val="80000"/>
              </a:lnSpc>
            </a:pPr>
            <a:r>
              <a:rPr lang="en-US" sz="1800" dirty="0" smtClean="0"/>
              <a:t>Associative arrays provide a natural framework for sequence matching</a:t>
            </a:r>
            <a:endParaRPr lang="en-US" sz="1800" dirty="0"/>
          </a:p>
        </p:txBody>
      </p:sp>
    </p:spTree>
    <p:extLst>
      <p:ext uri="{BB962C8B-B14F-4D97-AF65-F5344CB8AC3E}">
        <p14:creationId xmlns:p14="http://schemas.microsoft.com/office/powerpoint/2010/main" val="3942775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Automatically Computes</a:t>
            </a:r>
            <a:br>
              <a:rPr lang="en-US" dirty="0" smtClean="0"/>
            </a:br>
            <a:r>
              <a:rPr lang="en-US" dirty="0" smtClean="0"/>
              <a:t>Reference 10mer Distribution</a:t>
            </a:r>
            <a:endParaRPr lang="en-US" dirty="0"/>
          </a:p>
        </p:txBody>
      </p:sp>
      <p:pic>
        <p:nvPicPr>
          <p:cNvPr id="11" name="Picture 10" descr="Nd_10me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990600"/>
            <a:ext cx="5626100" cy="4521200"/>
          </a:xfrm>
          <a:prstGeom prst="rect">
            <a:avLst/>
          </a:prstGeom>
        </p:spPr>
      </p:pic>
      <p:sp>
        <p:nvSpPr>
          <p:cNvPr id="3" name="Content Placeholder 2"/>
          <p:cNvSpPr>
            <a:spLocks noGrp="1"/>
          </p:cNvSpPr>
          <p:nvPr>
            <p:ph idx="1"/>
          </p:nvPr>
        </p:nvSpPr>
        <p:spPr>
          <a:xfrm>
            <a:off x="228600" y="5562600"/>
            <a:ext cx="8763000" cy="609600"/>
          </a:xfrm>
          <a:solidFill>
            <a:srgbClr val="AED9FF"/>
          </a:solidFill>
          <a:ln>
            <a:solidFill>
              <a:schemeClr val="tx1"/>
            </a:solidFill>
          </a:ln>
          <a:effectLst>
            <a:outerShdw blurRad="50800" dist="38100" dir="2700000" algn="tl" rotWithShape="0">
              <a:prstClr val="black">
                <a:alpha val="40000"/>
              </a:prstClr>
            </a:outerShdw>
          </a:effectLst>
        </p:spPr>
        <p:txBody>
          <a:bodyPr/>
          <a:lstStyle/>
          <a:p>
            <a:pPr>
              <a:lnSpc>
                <a:spcPct val="100000"/>
              </a:lnSpc>
            </a:pPr>
            <a:r>
              <a:rPr lang="en-US" sz="1800" dirty="0" smtClean="0"/>
              <a:t>Using 10mer distribution can quickly select reference 10mers that maximally differentiate sample sequences and eliminate most 10mers</a:t>
            </a:r>
            <a:endParaRPr lang="en-US" sz="1800" dirty="0"/>
          </a:p>
        </p:txBody>
      </p:sp>
      <p:cxnSp>
        <p:nvCxnSpPr>
          <p:cNvPr id="17" name="Straight Connector 16"/>
          <p:cNvCxnSpPr/>
          <p:nvPr/>
        </p:nvCxnSpPr>
        <p:spPr bwMode="auto">
          <a:xfrm>
            <a:off x="4139224" y="1133723"/>
            <a:ext cx="0" cy="3970473"/>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20" name="Straight Connector 19"/>
          <p:cNvCxnSpPr/>
          <p:nvPr/>
        </p:nvCxnSpPr>
        <p:spPr bwMode="auto">
          <a:xfrm>
            <a:off x="3839764" y="1151802"/>
            <a:ext cx="0" cy="3970473"/>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21" name="Straight Connector 20"/>
          <p:cNvCxnSpPr/>
          <p:nvPr/>
        </p:nvCxnSpPr>
        <p:spPr bwMode="auto">
          <a:xfrm>
            <a:off x="5146488" y="1139591"/>
            <a:ext cx="0" cy="3970473"/>
          </a:xfrm>
          <a:prstGeom prst="line">
            <a:avLst/>
          </a:prstGeom>
          <a:solidFill>
            <a:schemeClr val="accent1"/>
          </a:solidFill>
          <a:ln w="12700" cap="flat" cmpd="sng" algn="ctr">
            <a:solidFill>
              <a:schemeClr val="tx1"/>
            </a:solidFill>
            <a:prstDash val="solid"/>
            <a:round/>
            <a:headEnd type="none" w="sm" len="sm"/>
            <a:tailEnd type="none" w="sm" len="sm"/>
          </a:ln>
          <a:effectLst/>
        </p:spPr>
      </p:cxnSp>
      <p:sp>
        <p:nvSpPr>
          <p:cNvPr id="22" name="Rectangle 21"/>
          <p:cNvSpPr/>
          <p:nvPr/>
        </p:nvSpPr>
        <p:spPr>
          <a:xfrm>
            <a:off x="5126709" y="1097876"/>
            <a:ext cx="800670" cy="461665"/>
          </a:xfrm>
          <a:prstGeom prst="rect">
            <a:avLst/>
          </a:prstGeom>
        </p:spPr>
        <p:txBody>
          <a:bodyPr wrap="none">
            <a:spAutoFit/>
          </a:bodyPr>
          <a:lstStyle/>
          <a:p>
            <a:r>
              <a:rPr lang="en-US" dirty="0" smtClean="0"/>
              <a:t>50% </a:t>
            </a:r>
            <a:endParaRPr lang="en-US" dirty="0"/>
          </a:p>
        </p:txBody>
      </p:sp>
      <p:sp>
        <p:nvSpPr>
          <p:cNvPr id="23" name="Rectangle 22"/>
          <p:cNvSpPr/>
          <p:nvPr/>
        </p:nvSpPr>
        <p:spPr>
          <a:xfrm>
            <a:off x="4106724" y="1054901"/>
            <a:ext cx="629499" cy="461665"/>
          </a:xfrm>
          <a:prstGeom prst="rect">
            <a:avLst/>
          </a:prstGeom>
        </p:spPr>
        <p:txBody>
          <a:bodyPr wrap="none">
            <a:spAutoFit/>
          </a:bodyPr>
          <a:lstStyle/>
          <a:p>
            <a:r>
              <a:rPr lang="en-US" dirty="0" smtClean="0"/>
              <a:t>5% </a:t>
            </a:r>
            <a:endParaRPr lang="en-US" dirty="0"/>
          </a:p>
        </p:txBody>
      </p:sp>
      <p:sp>
        <p:nvSpPr>
          <p:cNvPr id="24" name="Rectangle 23"/>
          <p:cNvSpPr/>
          <p:nvPr/>
        </p:nvSpPr>
        <p:spPr>
          <a:xfrm>
            <a:off x="3062315" y="1060770"/>
            <a:ext cx="886180" cy="461665"/>
          </a:xfrm>
          <a:prstGeom prst="rect">
            <a:avLst/>
          </a:prstGeom>
        </p:spPr>
        <p:txBody>
          <a:bodyPr wrap="none">
            <a:spAutoFit/>
          </a:bodyPr>
          <a:lstStyle/>
          <a:p>
            <a:r>
              <a:rPr lang="en-US" dirty="0" smtClean="0"/>
              <a:t>0.5% </a:t>
            </a:r>
            <a:endParaRPr lang="en-US" dirty="0"/>
          </a:p>
        </p:txBody>
      </p:sp>
    </p:spTree>
    <p:extLst>
      <p:ext uri="{BB962C8B-B14F-4D97-AF65-F5344CB8AC3E}">
        <p14:creationId xmlns:p14="http://schemas.microsoft.com/office/powerpoint/2010/main" val="10478947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Lincoln_2012_v1">
  <a:themeElements>
    <a:clrScheme name="Custom 1 1">
      <a:dk1>
        <a:srgbClr val="000000"/>
      </a:dk1>
      <a:lt1>
        <a:srgbClr val="FFFFFF"/>
      </a:lt1>
      <a:dk2>
        <a:srgbClr val="000000"/>
      </a:dk2>
      <a:lt2>
        <a:srgbClr val="919191"/>
      </a:lt2>
      <a:accent1>
        <a:srgbClr val="618FFD"/>
      </a:accent1>
      <a:accent2>
        <a:srgbClr val="00AE00"/>
      </a:accent2>
      <a:accent3>
        <a:srgbClr val="FFFFFF"/>
      </a:accent3>
      <a:accent4>
        <a:srgbClr val="003767"/>
      </a:accent4>
      <a:accent5>
        <a:srgbClr val="D2DCF2"/>
      </a:accent5>
      <a:accent6>
        <a:srgbClr val="009D00"/>
      </a:accent6>
      <a:hlink>
        <a:srgbClr val="FC0128"/>
      </a:hlink>
      <a:folHlink>
        <a:srgbClr val="CECECE"/>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5"/>
        </a:solidFill>
        <a:ln w="12700" cap="flat" cmpd="sng" algn="ctr">
          <a:solidFill>
            <a:schemeClr val="tx1"/>
          </a:solidFill>
          <a:prstDash val="solid"/>
          <a:round/>
          <a:headEnd type="none" w="sm" len="sm"/>
          <a:tailEnd type="none" w="sm" len="sm"/>
        </a:ln>
        <a:effectLst/>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sz="1400" b="1" i="0" u="none" strike="noStrike" cap="none" normalizeH="0" baseline="0" dirty="0" smtClean="0">
            <a:ln>
              <a:noFill/>
            </a:ln>
            <a:solidFill>
              <a:schemeClr val="tx1"/>
            </a:solidFill>
            <a:effectLst/>
            <a:latin typeface="Arial" pitchFamily="-110" charset="0"/>
          </a:defRPr>
        </a:defPPr>
      </a:lstStyle>
    </a:spDef>
    <a:lnDef>
      <a:spPr bwMode="auto">
        <a:solidFill>
          <a:schemeClr val="accent1"/>
        </a:solidFill>
        <a:ln w="12700" cap="flat" cmpd="sng" algn="ctr">
          <a:solidFill>
            <a:schemeClr val="tx1"/>
          </a:solidFill>
          <a:prstDash val="solid"/>
          <a:round/>
          <a:headEnd type="none" w="sm" len="sm"/>
          <a:tailEnd type="none" w="sm" len="sm"/>
        </a:ln>
        <a:effectLst/>
      </a:spPr>
      <a:bodyPr/>
      <a:lstStyle/>
    </a:lnDef>
    <a:txDef>
      <a:spPr>
        <a:noFill/>
      </a:spPr>
      <a:bodyPr wrap="square" rtlCol="0">
        <a:spAutoFit/>
      </a:bodyPr>
      <a:lstStyle>
        <a:defPPr algn="ctr">
          <a:defRPr sz="1400" b="1" dirty="0"/>
        </a:defPPr>
      </a:lstStyle>
    </a:txDef>
  </a:objectDefaults>
  <a:extraClrSchemeLst>
    <a:extraClrScheme>
      <a:clrScheme name="Office Them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Lincoln_2012_v1.potx</Template>
  <TotalTime>675</TotalTime>
  <Pages>1</Pages>
  <Words>1366</Words>
  <Application>Microsoft Macintosh PowerPoint</Application>
  <PresentationFormat>On-screen Show (4:3)</PresentationFormat>
  <Paragraphs>360</Paragraphs>
  <Slides>25</Slides>
  <Notes>24</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Lincoln_2012_v1</vt:lpstr>
      <vt:lpstr>Signal Processing on Databases</vt:lpstr>
      <vt:lpstr>Outline</vt:lpstr>
      <vt:lpstr>Relative Cost per DNA Sequence</vt:lpstr>
      <vt:lpstr>Example Disease Outbreak</vt:lpstr>
      <vt:lpstr>Example Processing Timeline</vt:lpstr>
      <vt:lpstr>DNA Sequence Matching</vt:lpstr>
      <vt:lpstr>Outline</vt:lpstr>
      <vt:lpstr>Sequence Matching  Sparse Matrix Multiply in D4M</vt:lpstr>
      <vt:lpstr>Database Automatically Computes Reference 10mer Distribution</vt:lpstr>
      <vt:lpstr>0.5% Selection Results</vt:lpstr>
      <vt:lpstr>Cumulative Probability of Detection</vt:lpstr>
      <vt:lpstr>Cumulative Probability of False Alarm</vt:lpstr>
      <vt:lpstr>Finding Matches</vt:lpstr>
      <vt:lpstr>Sequence Alignment</vt:lpstr>
      <vt:lpstr>Outline</vt:lpstr>
      <vt:lpstr>D4M Stores Giant Sparse Matrices in Accumulo Triple Store Database</vt:lpstr>
      <vt:lpstr>Sequence Processing Pipeline</vt:lpstr>
      <vt:lpstr>Database Table Splits</vt:lpstr>
      <vt:lpstr>Accumulator Columns</vt:lpstr>
      <vt:lpstr>Outline</vt:lpstr>
      <vt:lpstr>Table Split Performance</vt:lpstr>
      <vt:lpstr>Human DNA DB Ingest Performance</vt:lpstr>
      <vt:lpstr>Leveraging “Big Data” Technologies for High Speed Sequence Matching</vt:lpstr>
      <vt:lpstr>Summary</vt:lpstr>
      <vt:lpstr>Example Code &amp; Assignment</vt:lpstr>
    </vt:vector>
  </TitlesOfParts>
  <Company>Group 18</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subject/>
  <dc:creator>Ed Sullivan</dc:creator>
  <cp:keywords/>
  <dc:description/>
  <cp:lastModifiedBy>Jeremy Kepner</cp:lastModifiedBy>
  <cp:revision>121</cp:revision>
  <cp:lastPrinted>2001-06-18T18:57:59Z</cp:lastPrinted>
  <dcterms:created xsi:type="dcterms:W3CDTF">2008-05-27T20:28:58Z</dcterms:created>
  <dcterms:modified xsi:type="dcterms:W3CDTF">2012-11-24T22:17:16Z</dcterms:modified>
</cp:coreProperties>
</file>